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6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2.xml" ContentType="application/vnd.openxmlformats-officedocument.drawingml.chart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4">
  <p:sldMasterIdLst>
    <p:sldMasterId id="2147483658" r:id="rId1"/>
    <p:sldMasterId id="2147483659" r:id="rId2"/>
    <p:sldMasterId id="2147483660" r:id="rId3"/>
    <p:sldMasterId id="2147483661" r:id="rId4"/>
    <p:sldMasterId id="2147483662" r:id="rId5"/>
    <p:sldMasterId id="2147483663" r:id="rId6"/>
    <p:sldMasterId id="2147483655" r:id="rId7"/>
  </p:sldMasterIdLst>
  <p:notesMasterIdLst>
    <p:notesMasterId r:id="rId35"/>
  </p:notesMasterIdLst>
  <p:handoutMasterIdLst>
    <p:handoutMasterId r:id="rId36"/>
  </p:handoutMasterIdLst>
  <p:sldIdLst>
    <p:sldId id="627" r:id="rId8"/>
    <p:sldId id="612" r:id="rId9"/>
    <p:sldId id="613" r:id="rId10"/>
    <p:sldId id="642" r:id="rId11"/>
    <p:sldId id="633" r:id="rId12"/>
    <p:sldId id="634" r:id="rId13"/>
    <p:sldId id="635" r:id="rId14"/>
    <p:sldId id="636" r:id="rId15"/>
    <p:sldId id="637" r:id="rId16"/>
    <p:sldId id="638" r:id="rId17"/>
    <p:sldId id="639" r:id="rId18"/>
    <p:sldId id="640" r:id="rId19"/>
    <p:sldId id="641" r:id="rId20"/>
    <p:sldId id="650" r:id="rId21"/>
    <p:sldId id="652" r:id="rId22"/>
    <p:sldId id="649" r:id="rId23"/>
    <p:sldId id="643" r:id="rId24"/>
    <p:sldId id="614" r:id="rId25"/>
    <p:sldId id="615" r:id="rId26"/>
    <p:sldId id="616" r:id="rId27"/>
    <p:sldId id="617" r:id="rId28"/>
    <p:sldId id="629" r:id="rId29"/>
    <p:sldId id="651" r:id="rId30"/>
    <p:sldId id="653" r:id="rId31"/>
    <p:sldId id="656" r:id="rId32"/>
    <p:sldId id="655" r:id="rId33"/>
    <p:sldId id="628" r:id="rId34"/>
  </p:sldIdLst>
  <p:sldSz cx="9144000" cy="6858000" type="screen4x3"/>
  <p:notesSz cx="6797675" cy="987425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1400" kern="1200">
        <a:solidFill>
          <a:schemeClr val="bg1"/>
        </a:solidFill>
        <a:latin typeface="Arial Narrow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400" kern="1200">
        <a:solidFill>
          <a:schemeClr val="bg1"/>
        </a:solidFill>
        <a:latin typeface="Arial Narrow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400" kern="1200">
        <a:solidFill>
          <a:schemeClr val="bg1"/>
        </a:solidFill>
        <a:latin typeface="Arial Narrow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400" kern="1200">
        <a:solidFill>
          <a:schemeClr val="bg1"/>
        </a:solidFill>
        <a:latin typeface="Arial Narrow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400" kern="1200">
        <a:solidFill>
          <a:schemeClr val="bg1"/>
        </a:solidFill>
        <a:latin typeface="Arial Narrow" pitchFamily="34" charset="0"/>
        <a:ea typeface="+mn-ea"/>
        <a:cs typeface="+mn-cs"/>
      </a:defRPr>
    </a:lvl5pPr>
    <a:lvl6pPr marL="2286000" algn="l" defTabSz="914400" rtl="0" eaLnBrk="1" latinLnBrk="0" hangingPunct="1">
      <a:defRPr sz="1400" kern="1200">
        <a:solidFill>
          <a:schemeClr val="bg1"/>
        </a:solidFill>
        <a:latin typeface="Arial Narrow" pitchFamily="34" charset="0"/>
        <a:ea typeface="+mn-ea"/>
        <a:cs typeface="+mn-cs"/>
      </a:defRPr>
    </a:lvl6pPr>
    <a:lvl7pPr marL="2743200" algn="l" defTabSz="914400" rtl="0" eaLnBrk="1" latinLnBrk="0" hangingPunct="1">
      <a:defRPr sz="1400" kern="1200">
        <a:solidFill>
          <a:schemeClr val="bg1"/>
        </a:solidFill>
        <a:latin typeface="Arial Narrow" pitchFamily="34" charset="0"/>
        <a:ea typeface="+mn-ea"/>
        <a:cs typeface="+mn-cs"/>
      </a:defRPr>
    </a:lvl7pPr>
    <a:lvl8pPr marL="3200400" algn="l" defTabSz="914400" rtl="0" eaLnBrk="1" latinLnBrk="0" hangingPunct="1">
      <a:defRPr sz="1400" kern="1200">
        <a:solidFill>
          <a:schemeClr val="bg1"/>
        </a:solidFill>
        <a:latin typeface="Arial Narrow" pitchFamily="34" charset="0"/>
        <a:ea typeface="+mn-ea"/>
        <a:cs typeface="+mn-cs"/>
      </a:defRPr>
    </a:lvl8pPr>
    <a:lvl9pPr marL="3657600" algn="l" defTabSz="914400" rtl="0" eaLnBrk="1" latinLnBrk="0" hangingPunct="1">
      <a:defRPr sz="1400" kern="1200">
        <a:solidFill>
          <a:schemeClr val="bg1"/>
        </a:solidFill>
        <a:latin typeface="Arial Narrow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780">
          <p15:clr>
            <a:srgbClr val="A4A3A4"/>
          </p15:clr>
        </p15:guide>
        <p15:guide id="2" orient="horz" pos="2812">
          <p15:clr>
            <a:srgbClr val="A4A3A4"/>
          </p15:clr>
        </p15:guide>
        <p15:guide id="3" orient="horz" pos="3875">
          <p15:clr>
            <a:srgbClr val="A4A3A4"/>
          </p15:clr>
        </p15:guide>
        <p15:guide id="4" orient="horz" pos="825">
          <p15:clr>
            <a:srgbClr val="A4A3A4"/>
          </p15:clr>
        </p15:guide>
        <p15:guide id="5" orient="horz" pos="3268">
          <p15:clr>
            <a:srgbClr val="A4A3A4"/>
          </p15:clr>
        </p15:guide>
        <p15:guide id="6" orient="horz" pos="589">
          <p15:clr>
            <a:srgbClr val="A4A3A4"/>
          </p15:clr>
        </p15:guide>
        <p15:guide id="7" orient="horz" pos="1247">
          <p15:clr>
            <a:srgbClr val="A4A3A4"/>
          </p15:clr>
        </p15:guide>
        <p15:guide id="8" pos="141">
          <p15:clr>
            <a:srgbClr val="A4A3A4"/>
          </p15:clr>
        </p15:guide>
        <p15:guide id="9" pos="1089">
          <p15:clr>
            <a:srgbClr val="A4A3A4"/>
          </p15:clr>
        </p15:guide>
        <p15:guide id="10" pos="1558">
          <p15:clr>
            <a:srgbClr val="A4A3A4"/>
          </p15:clr>
        </p15:guide>
        <p15:guide id="11" pos="5423">
          <p15:clr>
            <a:srgbClr val="A4A3A4"/>
          </p15:clr>
        </p15:guide>
        <p15:guide id="12" pos="3763">
          <p15:clr>
            <a:srgbClr val="A4A3A4"/>
          </p15:clr>
        </p15:guide>
        <p15:guide id="13" pos="5626">
          <p15:clr>
            <a:srgbClr val="A4A3A4"/>
          </p15:clr>
        </p15:guide>
        <p15:guide id="14" pos="1363">
          <p15:clr>
            <a:srgbClr val="A4A3A4"/>
          </p15:clr>
        </p15:guide>
        <p15:guide id="15" pos="289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05" userDrawn="1">
          <p15:clr>
            <a:srgbClr val="A4A3A4"/>
          </p15:clr>
        </p15:guide>
        <p15:guide id="2" pos="2237" userDrawn="1">
          <p15:clr>
            <a:srgbClr val="A4A3A4"/>
          </p15:clr>
        </p15:guide>
        <p15:guide id="3" orient="horz" pos="3110" userDrawn="1">
          <p15:clr>
            <a:srgbClr val="A4A3A4"/>
          </p15:clr>
        </p15:guide>
        <p15:guide id="4" pos="214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_Melezhik" initials="A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1339E"/>
    <a:srgbClr val="0070C0"/>
    <a:srgbClr val="0072C5"/>
    <a:srgbClr val="008DF6"/>
    <a:srgbClr val="B08210"/>
    <a:srgbClr val="00B0F0"/>
    <a:srgbClr val="85DFFF"/>
    <a:srgbClr val="662D90"/>
    <a:srgbClr val="224B50"/>
    <a:srgbClr val="4597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18603FDC-E32A-4AB5-989C-0864C3EAD2B8}" styleName="Стиль из темы 2 - акцент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500" autoAdjust="0"/>
    <p:restoredTop sz="75489" autoAdjust="0"/>
  </p:normalViewPr>
  <p:slideViewPr>
    <p:cSldViewPr snapToGrid="0">
      <p:cViewPr varScale="1">
        <p:scale>
          <a:sx n="88" d="100"/>
          <a:sy n="88" d="100"/>
        </p:scale>
        <p:origin x="2454" y="78"/>
      </p:cViewPr>
      <p:guideLst>
        <p:guide orient="horz" pos="1780"/>
        <p:guide orient="horz" pos="2812"/>
        <p:guide orient="horz" pos="3875"/>
        <p:guide orient="horz" pos="825"/>
        <p:guide orient="horz" pos="3268"/>
        <p:guide orient="horz" pos="589"/>
        <p:guide orient="horz" pos="1247"/>
        <p:guide pos="141"/>
        <p:guide pos="1089"/>
        <p:guide pos="1558"/>
        <p:guide pos="5423"/>
        <p:guide pos="3763"/>
        <p:guide pos="5626"/>
        <p:guide pos="1363"/>
        <p:guide pos="289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82" d="100"/>
          <a:sy n="82" d="100"/>
        </p:scale>
        <p:origin x="2904" y="78"/>
      </p:cViewPr>
      <p:guideLst>
        <p:guide orient="horz" pos="3205"/>
        <p:guide pos="2237"/>
        <p:guide orient="horz" pos="3110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SRVSPB\Work\Works\&#1054;&#1073;&#1084;&#1077;&#1085;%20&#1086;&#1073;&#1097;&#1080;&#1081;\&#1053;&#1077;&#1084;&#1072;&#1090;&#1086;&#1074;&#1072;\&#1054;&#1090;%20&#1043;&#1086;&#1088;&#1096;&#1082;&#1086;&#1074;&#1072;\&#1054;&#1073;&#1088;&#1072;&#1073;&#1086;&#1090;&#1072;&#1085;&#1086;\1-00023+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_Mikhailov\Desktop\&#1054;&#1090;%20&#1043;&#1086;&#1088;&#1096;&#1082;&#1086;&#1074;&#1072;\&#1058;&#1069;&#1062;-15\1-00023.csv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_Gorshkov\Desktop\&#1058;&#1069;&#1062;%20&#1058;&#1043;&#1050;-1%20(&#1059;&#1059;&#1058;&#1069;)\&#1060;&#1072;&#1082;&#1090;&#1080;&#1095;.%20&#1085;&#1072;&#1075;&#1088;%20&#1058;&#1069;&#1062;%20&#1058;&#1043;&#1050;-1\&#1058;&#1069;&#1062;%2015%20(&#1059;&#1059;&#1058;&#1069;)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0"/>
    <c:plotArea>
      <c:layout>
        <c:manualLayout>
          <c:layoutTarget val="inner"/>
          <c:xMode val="edge"/>
          <c:yMode val="edge"/>
          <c:x val="4.2794031521963413E-2"/>
          <c:y val="2.2347994707692158E-2"/>
          <c:w val="0.90972922134733158"/>
          <c:h val="0.85915920582423277"/>
        </c:manualLayout>
      </c:layout>
      <c:scatterChart>
        <c:scatterStyle val="lineMarker"/>
        <c:varyColors val="0"/>
        <c:ser>
          <c:idx val="0"/>
          <c:order val="0"/>
          <c:spPr>
            <a:ln w="28575">
              <a:noFill/>
            </a:ln>
          </c:spPr>
          <c:marker>
            <c:spPr>
              <a:solidFill>
                <a:srgbClr val="0070C0"/>
              </a:solidFill>
            </c:spPr>
          </c:marker>
          <c:trendline>
            <c:trendlineType val="linear"/>
            <c:dispRSqr val="1"/>
            <c:dispEq val="1"/>
            <c:trendlineLbl>
              <c:layout>
                <c:manualLayout>
                  <c:x val="0.10799493974059418"/>
                  <c:y val="-0.64386910680533538"/>
                </c:manualLayout>
              </c:layout>
              <c:numFmt formatCode="#,##0.00000" sourceLinked="0"/>
              <c:spPr>
                <a:noFill/>
                <a:ln>
                  <a:noFill/>
                </a:ln>
                <a:effectLst/>
              </c:spPr>
              <c:txPr>
                <a:bodyPr rot="0" vert="horz"/>
                <a:lstStyle/>
                <a:p>
                  <a:pPr>
                    <a:defRPr/>
                  </a:pPr>
                  <a:endParaRPr lang="ru-RU"/>
                </a:p>
              </c:txPr>
            </c:trendlineLbl>
          </c:trendline>
          <c:xVal>
            <c:numRef>
              <c:f>'8901-1_1319776'!$Q$20:$Q$792</c:f>
              <c:numCache>
                <c:formatCode>General</c:formatCode>
                <c:ptCount val="492"/>
                <c:pt idx="0">
                  <c:v>-13.1</c:v>
                </c:pt>
                <c:pt idx="1">
                  <c:v>-13.6</c:v>
                </c:pt>
                <c:pt idx="2">
                  <c:v>-9</c:v>
                </c:pt>
                <c:pt idx="3">
                  <c:v>-10.3</c:v>
                </c:pt>
                <c:pt idx="4">
                  <c:v>-17.100000000000001</c:v>
                </c:pt>
                <c:pt idx="5">
                  <c:v>-13.2</c:v>
                </c:pt>
                <c:pt idx="6">
                  <c:v>-9.9</c:v>
                </c:pt>
                <c:pt idx="7">
                  <c:v>-8</c:v>
                </c:pt>
                <c:pt idx="8">
                  <c:v>-10.6</c:v>
                </c:pt>
                <c:pt idx="9">
                  <c:v>-13</c:v>
                </c:pt>
                <c:pt idx="10">
                  <c:v>-15.3</c:v>
                </c:pt>
                <c:pt idx="11">
                  <c:v>-16.899999999999999</c:v>
                </c:pt>
                <c:pt idx="12">
                  <c:v>-14.8</c:v>
                </c:pt>
                <c:pt idx="13">
                  <c:v>-7.3</c:v>
                </c:pt>
                <c:pt idx="14">
                  <c:v>-5.3</c:v>
                </c:pt>
                <c:pt idx="15">
                  <c:v>-3.7</c:v>
                </c:pt>
                <c:pt idx="16">
                  <c:v>-1.2</c:v>
                </c:pt>
                <c:pt idx="17">
                  <c:v>-3.7</c:v>
                </c:pt>
                <c:pt idx="18">
                  <c:v>-5.2</c:v>
                </c:pt>
                <c:pt idx="19">
                  <c:v>-5.4</c:v>
                </c:pt>
                <c:pt idx="20">
                  <c:v>0</c:v>
                </c:pt>
                <c:pt idx="21">
                  <c:v>2.5</c:v>
                </c:pt>
                <c:pt idx="22">
                  <c:v>2</c:v>
                </c:pt>
                <c:pt idx="23">
                  <c:v>2</c:v>
                </c:pt>
                <c:pt idx="24">
                  <c:v>1.5</c:v>
                </c:pt>
                <c:pt idx="25">
                  <c:v>2.1</c:v>
                </c:pt>
                <c:pt idx="26">
                  <c:v>1.6</c:v>
                </c:pt>
                <c:pt idx="27">
                  <c:v>0.5</c:v>
                </c:pt>
                <c:pt idx="28">
                  <c:v>1.2</c:v>
                </c:pt>
                <c:pt idx="29">
                  <c:v>2.4</c:v>
                </c:pt>
                <c:pt idx="30">
                  <c:v>0.8</c:v>
                </c:pt>
                <c:pt idx="31">
                  <c:v>0.4</c:v>
                </c:pt>
                <c:pt idx="32">
                  <c:v>-1.3</c:v>
                </c:pt>
                <c:pt idx="33">
                  <c:v>-2</c:v>
                </c:pt>
                <c:pt idx="34">
                  <c:v>0.9</c:v>
                </c:pt>
                <c:pt idx="35">
                  <c:v>2.9</c:v>
                </c:pt>
                <c:pt idx="36">
                  <c:v>5.0999999999999996</c:v>
                </c:pt>
                <c:pt idx="37">
                  <c:v>3.1</c:v>
                </c:pt>
                <c:pt idx="38">
                  <c:v>2.1</c:v>
                </c:pt>
                <c:pt idx="39">
                  <c:v>1.9</c:v>
                </c:pt>
                <c:pt idx="40">
                  <c:v>1.8</c:v>
                </c:pt>
                <c:pt idx="41">
                  <c:v>0.6</c:v>
                </c:pt>
                <c:pt idx="42">
                  <c:v>2.7</c:v>
                </c:pt>
                <c:pt idx="43">
                  <c:v>2.7</c:v>
                </c:pt>
                <c:pt idx="44">
                  <c:v>2</c:v>
                </c:pt>
                <c:pt idx="45">
                  <c:v>2.5</c:v>
                </c:pt>
                <c:pt idx="46">
                  <c:v>1.4</c:v>
                </c:pt>
                <c:pt idx="47">
                  <c:v>3.1</c:v>
                </c:pt>
                <c:pt idx="48">
                  <c:v>3.8</c:v>
                </c:pt>
                <c:pt idx="49">
                  <c:v>4.0999999999999996</c:v>
                </c:pt>
                <c:pt idx="50">
                  <c:v>6.2</c:v>
                </c:pt>
                <c:pt idx="51">
                  <c:v>2.9</c:v>
                </c:pt>
                <c:pt idx="52">
                  <c:v>2.9</c:v>
                </c:pt>
                <c:pt idx="53">
                  <c:v>3.4</c:v>
                </c:pt>
                <c:pt idx="54">
                  <c:v>3</c:v>
                </c:pt>
                <c:pt idx="55">
                  <c:v>1.5</c:v>
                </c:pt>
                <c:pt idx="56">
                  <c:v>-1.2</c:v>
                </c:pt>
                <c:pt idx="57">
                  <c:v>-4</c:v>
                </c:pt>
                <c:pt idx="58">
                  <c:v>-3.2</c:v>
                </c:pt>
                <c:pt idx="59">
                  <c:v>-1.8</c:v>
                </c:pt>
                <c:pt idx="60">
                  <c:v>-2.7</c:v>
                </c:pt>
                <c:pt idx="61">
                  <c:v>4.2</c:v>
                </c:pt>
                <c:pt idx="62">
                  <c:v>5.6</c:v>
                </c:pt>
                <c:pt idx="63">
                  <c:v>3.5</c:v>
                </c:pt>
                <c:pt idx="64">
                  <c:v>4.0999999999999996</c:v>
                </c:pt>
                <c:pt idx="65">
                  <c:v>4.5999999999999996</c:v>
                </c:pt>
                <c:pt idx="66">
                  <c:v>4</c:v>
                </c:pt>
                <c:pt idx="67">
                  <c:v>3.2</c:v>
                </c:pt>
                <c:pt idx="68">
                  <c:v>2.8</c:v>
                </c:pt>
                <c:pt idx="69">
                  <c:v>1.8</c:v>
                </c:pt>
                <c:pt idx="70">
                  <c:v>3.1</c:v>
                </c:pt>
                <c:pt idx="71">
                  <c:v>0.7</c:v>
                </c:pt>
                <c:pt idx="72">
                  <c:v>0.9</c:v>
                </c:pt>
                <c:pt idx="73">
                  <c:v>2.2999999999999998</c:v>
                </c:pt>
                <c:pt idx="74">
                  <c:v>0.3</c:v>
                </c:pt>
                <c:pt idx="75">
                  <c:v>2.2000000000000002</c:v>
                </c:pt>
                <c:pt idx="76">
                  <c:v>2.8</c:v>
                </c:pt>
                <c:pt idx="77">
                  <c:v>3</c:v>
                </c:pt>
                <c:pt idx="78">
                  <c:v>1.7</c:v>
                </c:pt>
                <c:pt idx="79">
                  <c:v>0.9</c:v>
                </c:pt>
                <c:pt idx="80">
                  <c:v>2.1</c:v>
                </c:pt>
                <c:pt idx="81">
                  <c:v>6</c:v>
                </c:pt>
                <c:pt idx="82">
                  <c:v>6.7</c:v>
                </c:pt>
                <c:pt idx="83">
                  <c:v>8.1999999999999993</c:v>
                </c:pt>
                <c:pt idx="84">
                  <c:v>7.5</c:v>
                </c:pt>
                <c:pt idx="85">
                  <c:v>7</c:v>
                </c:pt>
                <c:pt idx="86">
                  <c:v>5.7</c:v>
                </c:pt>
                <c:pt idx="87">
                  <c:v>7</c:v>
                </c:pt>
                <c:pt idx="88">
                  <c:v>10.7</c:v>
                </c:pt>
                <c:pt idx="89">
                  <c:v>9.5</c:v>
                </c:pt>
                <c:pt idx="90">
                  <c:v>9.6999999999999993</c:v>
                </c:pt>
                <c:pt idx="91">
                  <c:v>13.6</c:v>
                </c:pt>
                <c:pt idx="92">
                  <c:v>12.8</c:v>
                </c:pt>
                <c:pt idx="93">
                  <c:v>8.1</c:v>
                </c:pt>
                <c:pt idx="94">
                  <c:v>5.5</c:v>
                </c:pt>
                <c:pt idx="95">
                  <c:v>7.5</c:v>
                </c:pt>
                <c:pt idx="96">
                  <c:v>9.8000000000000007</c:v>
                </c:pt>
                <c:pt idx="97">
                  <c:v>10.8</c:v>
                </c:pt>
                <c:pt idx="98">
                  <c:v>11.4</c:v>
                </c:pt>
                <c:pt idx="99">
                  <c:v>12.4</c:v>
                </c:pt>
                <c:pt idx="100">
                  <c:v>8.3000000000000007</c:v>
                </c:pt>
                <c:pt idx="101">
                  <c:v>5.3</c:v>
                </c:pt>
                <c:pt idx="102">
                  <c:v>3.7</c:v>
                </c:pt>
                <c:pt idx="103">
                  <c:v>6.1</c:v>
                </c:pt>
                <c:pt idx="104">
                  <c:v>6.3</c:v>
                </c:pt>
                <c:pt idx="105">
                  <c:v>6.7</c:v>
                </c:pt>
                <c:pt idx="106">
                  <c:v>4.5</c:v>
                </c:pt>
                <c:pt idx="107">
                  <c:v>5.9</c:v>
                </c:pt>
                <c:pt idx="108">
                  <c:v>5.5</c:v>
                </c:pt>
                <c:pt idx="109">
                  <c:v>10.4</c:v>
                </c:pt>
                <c:pt idx="110">
                  <c:v>14.5</c:v>
                </c:pt>
                <c:pt idx="111">
                  <c:v>11.2</c:v>
                </c:pt>
                <c:pt idx="112">
                  <c:v>11.9</c:v>
                </c:pt>
                <c:pt idx="113">
                  <c:v>10.9</c:v>
                </c:pt>
                <c:pt idx="114">
                  <c:v>12.3</c:v>
                </c:pt>
                <c:pt idx="115">
                  <c:v>12.3</c:v>
                </c:pt>
                <c:pt idx="116">
                  <c:v>13</c:v>
                </c:pt>
                <c:pt idx="117">
                  <c:v>9.9</c:v>
                </c:pt>
                <c:pt idx="118">
                  <c:v>7.4</c:v>
                </c:pt>
                <c:pt idx="119">
                  <c:v>10.3</c:v>
                </c:pt>
                <c:pt idx="120">
                  <c:v>7.5</c:v>
                </c:pt>
                <c:pt idx="121">
                  <c:v>5.7</c:v>
                </c:pt>
                <c:pt idx="122">
                  <c:v>6.4</c:v>
                </c:pt>
                <c:pt idx="123">
                  <c:v>6.9</c:v>
                </c:pt>
                <c:pt idx="124">
                  <c:v>6.9</c:v>
                </c:pt>
                <c:pt idx="125">
                  <c:v>9.9</c:v>
                </c:pt>
                <c:pt idx="126">
                  <c:v>10.5</c:v>
                </c:pt>
                <c:pt idx="127">
                  <c:v>11.7</c:v>
                </c:pt>
                <c:pt idx="128">
                  <c:v>10</c:v>
                </c:pt>
                <c:pt idx="129">
                  <c:v>8.3000000000000007</c:v>
                </c:pt>
                <c:pt idx="130">
                  <c:v>6.6</c:v>
                </c:pt>
                <c:pt idx="131">
                  <c:v>2.1</c:v>
                </c:pt>
                <c:pt idx="132">
                  <c:v>0.2</c:v>
                </c:pt>
                <c:pt idx="133">
                  <c:v>0.1</c:v>
                </c:pt>
                <c:pt idx="134">
                  <c:v>0.5</c:v>
                </c:pt>
                <c:pt idx="135">
                  <c:v>2.2000000000000002</c:v>
                </c:pt>
                <c:pt idx="136">
                  <c:v>1.2</c:v>
                </c:pt>
                <c:pt idx="137">
                  <c:v>-2.4</c:v>
                </c:pt>
                <c:pt idx="138">
                  <c:v>-2.4</c:v>
                </c:pt>
                <c:pt idx="139">
                  <c:v>-0.8</c:v>
                </c:pt>
                <c:pt idx="140">
                  <c:v>0.4</c:v>
                </c:pt>
                <c:pt idx="141">
                  <c:v>1.2</c:v>
                </c:pt>
                <c:pt idx="142">
                  <c:v>6</c:v>
                </c:pt>
                <c:pt idx="143">
                  <c:v>10.3</c:v>
                </c:pt>
                <c:pt idx="144">
                  <c:v>10.6</c:v>
                </c:pt>
                <c:pt idx="145">
                  <c:v>7.5</c:v>
                </c:pt>
                <c:pt idx="146">
                  <c:v>4.5</c:v>
                </c:pt>
                <c:pt idx="147">
                  <c:v>0.8</c:v>
                </c:pt>
                <c:pt idx="148">
                  <c:v>0.7</c:v>
                </c:pt>
                <c:pt idx="149">
                  <c:v>5.0999999999999996</c:v>
                </c:pt>
                <c:pt idx="150">
                  <c:v>9.1999999999999993</c:v>
                </c:pt>
                <c:pt idx="151">
                  <c:v>7</c:v>
                </c:pt>
                <c:pt idx="152">
                  <c:v>2.5</c:v>
                </c:pt>
                <c:pt idx="153">
                  <c:v>2.6</c:v>
                </c:pt>
                <c:pt idx="154">
                  <c:v>2.5</c:v>
                </c:pt>
                <c:pt idx="155">
                  <c:v>3.4</c:v>
                </c:pt>
                <c:pt idx="156">
                  <c:v>5.5</c:v>
                </c:pt>
                <c:pt idx="157">
                  <c:v>6.7</c:v>
                </c:pt>
                <c:pt idx="158">
                  <c:v>7.5</c:v>
                </c:pt>
                <c:pt idx="159">
                  <c:v>4.3</c:v>
                </c:pt>
                <c:pt idx="160">
                  <c:v>1.7</c:v>
                </c:pt>
                <c:pt idx="161">
                  <c:v>1.7</c:v>
                </c:pt>
                <c:pt idx="162">
                  <c:v>-0.9</c:v>
                </c:pt>
                <c:pt idx="163">
                  <c:v>-0.9</c:v>
                </c:pt>
                <c:pt idx="164">
                  <c:v>-2.4</c:v>
                </c:pt>
                <c:pt idx="165">
                  <c:v>-3.2</c:v>
                </c:pt>
                <c:pt idx="166">
                  <c:v>-5.8</c:v>
                </c:pt>
                <c:pt idx="167">
                  <c:v>-5.2</c:v>
                </c:pt>
                <c:pt idx="168">
                  <c:v>-0.6</c:v>
                </c:pt>
                <c:pt idx="169">
                  <c:v>1.2</c:v>
                </c:pt>
                <c:pt idx="170">
                  <c:v>-0.6</c:v>
                </c:pt>
                <c:pt idx="171">
                  <c:v>-3</c:v>
                </c:pt>
                <c:pt idx="172">
                  <c:v>-1</c:v>
                </c:pt>
                <c:pt idx="173">
                  <c:v>-1.4</c:v>
                </c:pt>
                <c:pt idx="174">
                  <c:v>-3.5</c:v>
                </c:pt>
                <c:pt idx="175">
                  <c:v>-5</c:v>
                </c:pt>
                <c:pt idx="176">
                  <c:v>-4.9000000000000004</c:v>
                </c:pt>
                <c:pt idx="177">
                  <c:v>-1.1000000000000001</c:v>
                </c:pt>
                <c:pt idx="178">
                  <c:v>-2.9</c:v>
                </c:pt>
                <c:pt idx="179">
                  <c:v>0.7</c:v>
                </c:pt>
                <c:pt idx="180">
                  <c:v>3.3</c:v>
                </c:pt>
                <c:pt idx="181">
                  <c:v>1.6</c:v>
                </c:pt>
                <c:pt idx="182">
                  <c:v>-0.4</c:v>
                </c:pt>
                <c:pt idx="183">
                  <c:v>1.8</c:v>
                </c:pt>
                <c:pt idx="184">
                  <c:v>1.6</c:v>
                </c:pt>
                <c:pt idx="185">
                  <c:v>2.1</c:v>
                </c:pt>
                <c:pt idx="186">
                  <c:v>2.2000000000000002</c:v>
                </c:pt>
                <c:pt idx="187">
                  <c:v>-0.2</c:v>
                </c:pt>
                <c:pt idx="188">
                  <c:v>0.1</c:v>
                </c:pt>
                <c:pt idx="189">
                  <c:v>1.2</c:v>
                </c:pt>
                <c:pt idx="190">
                  <c:v>2.2000000000000002</c:v>
                </c:pt>
                <c:pt idx="191">
                  <c:v>1.8</c:v>
                </c:pt>
                <c:pt idx="192">
                  <c:v>2.2000000000000002</c:v>
                </c:pt>
                <c:pt idx="193">
                  <c:v>3</c:v>
                </c:pt>
                <c:pt idx="194">
                  <c:v>1</c:v>
                </c:pt>
                <c:pt idx="195">
                  <c:v>1.5</c:v>
                </c:pt>
                <c:pt idx="196">
                  <c:v>2.7</c:v>
                </c:pt>
                <c:pt idx="197">
                  <c:v>0.2</c:v>
                </c:pt>
                <c:pt idx="198">
                  <c:v>-1.7</c:v>
                </c:pt>
                <c:pt idx="199">
                  <c:v>-2.8</c:v>
                </c:pt>
                <c:pt idx="200">
                  <c:v>-6.1</c:v>
                </c:pt>
                <c:pt idx="201">
                  <c:v>-7.5</c:v>
                </c:pt>
                <c:pt idx="202">
                  <c:v>-6.2</c:v>
                </c:pt>
                <c:pt idx="203">
                  <c:v>-3.4</c:v>
                </c:pt>
                <c:pt idx="204">
                  <c:v>-7.3</c:v>
                </c:pt>
                <c:pt idx="205">
                  <c:v>-10.9</c:v>
                </c:pt>
                <c:pt idx="206">
                  <c:v>-9.8000000000000007</c:v>
                </c:pt>
                <c:pt idx="207">
                  <c:v>-1.1000000000000001</c:v>
                </c:pt>
                <c:pt idx="208">
                  <c:v>1.7</c:v>
                </c:pt>
                <c:pt idx="209">
                  <c:v>2.8</c:v>
                </c:pt>
                <c:pt idx="210">
                  <c:v>1.8</c:v>
                </c:pt>
                <c:pt idx="211">
                  <c:v>-2.4</c:v>
                </c:pt>
                <c:pt idx="212">
                  <c:v>-8</c:v>
                </c:pt>
                <c:pt idx="213">
                  <c:v>-11.2</c:v>
                </c:pt>
                <c:pt idx="214">
                  <c:v>-9.1999999999999993</c:v>
                </c:pt>
                <c:pt idx="215">
                  <c:v>-7.8</c:v>
                </c:pt>
                <c:pt idx="216">
                  <c:v>-0.5</c:v>
                </c:pt>
                <c:pt idx="217">
                  <c:v>-0.6</c:v>
                </c:pt>
                <c:pt idx="218">
                  <c:v>-1.1000000000000001</c:v>
                </c:pt>
                <c:pt idx="219">
                  <c:v>-6</c:v>
                </c:pt>
                <c:pt idx="220">
                  <c:v>-3.8</c:v>
                </c:pt>
                <c:pt idx="221">
                  <c:v>0.5</c:v>
                </c:pt>
                <c:pt idx="222">
                  <c:v>1.6</c:v>
                </c:pt>
                <c:pt idx="223">
                  <c:v>1.3</c:v>
                </c:pt>
                <c:pt idx="224">
                  <c:v>2.9</c:v>
                </c:pt>
                <c:pt idx="225">
                  <c:v>2</c:v>
                </c:pt>
                <c:pt idx="226">
                  <c:v>0</c:v>
                </c:pt>
                <c:pt idx="227">
                  <c:v>-7.3</c:v>
                </c:pt>
                <c:pt idx="228">
                  <c:v>-11.2</c:v>
                </c:pt>
                <c:pt idx="229">
                  <c:v>-12.4</c:v>
                </c:pt>
                <c:pt idx="230">
                  <c:v>-5.8</c:v>
                </c:pt>
                <c:pt idx="231">
                  <c:v>-1.7</c:v>
                </c:pt>
                <c:pt idx="232">
                  <c:v>-2.6</c:v>
                </c:pt>
                <c:pt idx="233">
                  <c:v>-2.4</c:v>
                </c:pt>
                <c:pt idx="234">
                  <c:v>-3</c:v>
                </c:pt>
                <c:pt idx="235">
                  <c:v>-1.9</c:v>
                </c:pt>
                <c:pt idx="236">
                  <c:v>-0.7</c:v>
                </c:pt>
                <c:pt idx="237">
                  <c:v>0.7</c:v>
                </c:pt>
                <c:pt idx="238">
                  <c:v>0.8</c:v>
                </c:pt>
                <c:pt idx="239">
                  <c:v>1.5</c:v>
                </c:pt>
                <c:pt idx="240">
                  <c:v>0.9</c:v>
                </c:pt>
                <c:pt idx="241">
                  <c:v>-0.1</c:v>
                </c:pt>
                <c:pt idx="242">
                  <c:v>-2.2999999999999998</c:v>
                </c:pt>
                <c:pt idx="243">
                  <c:v>-3.3</c:v>
                </c:pt>
                <c:pt idx="244">
                  <c:v>-2.7</c:v>
                </c:pt>
                <c:pt idx="245">
                  <c:v>-1.1000000000000001</c:v>
                </c:pt>
                <c:pt idx="246">
                  <c:v>-2.4</c:v>
                </c:pt>
                <c:pt idx="247">
                  <c:v>-8.9</c:v>
                </c:pt>
                <c:pt idx="248">
                  <c:v>-1.7</c:v>
                </c:pt>
                <c:pt idx="249">
                  <c:v>1.6</c:v>
                </c:pt>
                <c:pt idx="250">
                  <c:v>0.9</c:v>
                </c:pt>
                <c:pt idx="251">
                  <c:v>0.6</c:v>
                </c:pt>
                <c:pt idx="252">
                  <c:v>-0.2</c:v>
                </c:pt>
                <c:pt idx="253">
                  <c:v>-3.7</c:v>
                </c:pt>
                <c:pt idx="254">
                  <c:v>-9.1</c:v>
                </c:pt>
                <c:pt idx="255">
                  <c:v>-5.0999999999999996</c:v>
                </c:pt>
                <c:pt idx="256">
                  <c:v>-2.2000000000000002</c:v>
                </c:pt>
                <c:pt idx="257">
                  <c:v>-0.4</c:v>
                </c:pt>
                <c:pt idx="258">
                  <c:v>2.4</c:v>
                </c:pt>
                <c:pt idx="259">
                  <c:v>2</c:v>
                </c:pt>
                <c:pt idx="260">
                  <c:v>2.7</c:v>
                </c:pt>
                <c:pt idx="261">
                  <c:v>2.9</c:v>
                </c:pt>
                <c:pt idx="262">
                  <c:v>2.8</c:v>
                </c:pt>
                <c:pt idx="263">
                  <c:v>3.7</c:v>
                </c:pt>
                <c:pt idx="264">
                  <c:v>1.6</c:v>
                </c:pt>
                <c:pt idx="265">
                  <c:v>0.9</c:v>
                </c:pt>
                <c:pt idx="266">
                  <c:v>0.6</c:v>
                </c:pt>
                <c:pt idx="267">
                  <c:v>1.7</c:v>
                </c:pt>
                <c:pt idx="268">
                  <c:v>2.1</c:v>
                </c:pt>
                <c:pt idx="269">
                  <c:v>3</c:v>
                </c:pt>
                <c:pt idx="270">
                  <c:v>3.3</c:v>
                </c:pt>
                <c:pt idx="271">
                  <c:v>1.4</c:v>
                </c:pt>
                <c:pt idx="272">
                  <c:v>0.9</c:v>
                </c:pt>
                <c:pt idx="273">
                  <c:v>2.1</c:v>
                </c:pt>
                <c:pt idx="274">
                  <c:v>4.8</c:v>
                </c:pt>
                <c:pt idx="275">
                  <c:v>4.3</c:v>
                </c:pt>
                <c:pt idx="276">
                  <c:v>2.9</c:v>
                </c:pt>
                <c:pt idx="277">
                  <c:v>3.4</c:v>
                </c:pt>
                <c:pt idx="278">
                  <c:v>2.6</c:v>
                </c:pt>
                <c:pt idx="279">
                  <c:v>2.1</c:v>
                </c:pt>
                <c:pt idx="280">
                  <c:v>3.3</c:v>
                </c:pt>
                <c:pt idx="281">
                  <c:v>4</c:v>
                </c:pt>
                <c:pt idx="282">
                  <c:v>4.9000000000000004</c:v>
                </c:pt>
                <c:pt idx="283">
                  <c:v>6.6</c:v>
                </c:pt>
                <c:pt idx="284">
                  <c:v>5.9</c:v>
                </c:pt>
                <c:pt idx="285">
                  <c:v>5.5</c:v>
                </c:pt>
                <c:pt idx="286">
                  <c:v>3</c:v>
                </c:pt>
                <c:pt idx="287">
                  <c:v>-0.7</c:v>
                </c:pt>
                <c:pt idx="288">
                  <c:v>-3.7</c:v>
                </c:pt>
                <c:pt idx="289">
                  <c:v>-0.7</c:v>
                </c:pt>
                <c:pt idx="290">
                  <c:v>2.4</c:v>
                </c:pt>
                <c:pt idx="291">
                  <c:v>-0.4</c:v>
                </c:pt>
                <c:pt idx="292">
                  <c:v>0</c:v>
                </c:pt>
                <c:pt idx="293">
                  <c:v>2.2000000000000002</c:v>
                </c:pt>
                <c:pt idx="294">
                  <c:v>5.0999999999999996</c:v>
                </c:pt>
                <c:pt idx="295">
                  <c:v>4</c:v>
                </c:pt>
                <c:pt idx="296">
                  <c:v>1.3</c:v>
                </c:pt>
                <c:pt idx="297">
                  <c:v>4.0999999999999996</c:v>
                </c:pt>
                <c:pt idx="298">
                  <c:v>2.1</c:v>
                </c:pt>
                <c:pt idx="299">
                  <c:v>4.2</c:v>
                </c:pt>
                <c:pt idx="300">
                  <c:v>2.7</c:v>
                </c:pt>
                <c:pt idx="301">
                  <c:v>4.5</c:v>
                </c:pt>
                <c:pt idx="302">
                  <c:v>4.2</c:v>
                </c:pt>
                <c:pt idx="303">
                  <c:v>3.4</c:v>
                </c:pt>
                <c:pt idx="304">
                  <c:v>4.8</c:v>
                </c:pt>
                <c:pt idx="305">
                  <c:v>4.7</c:v>
                </c:pt>
                <c:pt idx="306">
                  <c:v>5.4</c:v>
                </c:pt>
                <c:pt idx="307">
                  <c:v>6.5</c:v>
                </c:pt>
                <c:pt idx="308">
                  <c:v>8.1</c:v>
                </c:pt>
                <c:pt idx="309">
                  <c:v>6.2</c:v>
                </c:pt>
                <c:pt idx="310">
                  <c:v>4.0999999999999996</c:v>
                </c:pt>
                <c:pt idx="311">
                  <c:v>3.1</c:v>
                </c:pt>
                <c:pt idx="312">
                  <c:v>4.2</c:v>
                </c:pt>
                <c:pt idx="313">
                  <c:v>3.5</c:v>
                </c:pt>
                <c:pt idx="314">
                  <c:v>4.0999999999999996</c:v>
                </c:pt>
                <c:pt idx="315">
                  <c:v>1</c:v>
                </c:pt>
                <c:pt idx="316">
                  <c:v>2.9</c:v>
                </c:pt>
                <c:pt idx="317">
                  <c:v>4.9000000000000004</c:v>
                </c:pt>
                <c:pt idx="318">
                  <c:v>6.5</c:v>
                </c:pt>
                <c:pt idx="319">
                  <c:v>4.5999999999999996</c:v>
                </c:pt>
                <c:pt idx="320">
                  <c:v>5.3</c:v>
                </c:pt>
                <c:pt idx="321">
                  <c:v>5.5</c:v>
                </c:pt>
                <c:pt idx="322">
                  <c:v>5.6</c:v>
                </c:pt>
                <c:pt idx="323">
                  <c:v>9.5</c:v>
                </c:pt>
                <c:pt idx="324">
                  <c:v>11.8</c:v>
                </c:pt>
                <c:pt idx="325">
                  <c:v>8.5</c:v>
                </c:pt>
                <c:pt idx="326">
                  <c:v>6.8</c:v>
                </c:pt>
                <c:pt idx="327">
                  <c:v>10.3</c:v>
                </c:pt>
                <c:pt idx="328">
                  <c:v>8.1999999999999993</c:v>
                </c:pt>
                <c:pt idx="329">
                  <c:v>7.7</c:v>
                </c:pt>
                <c:pt idx="330">
                  <c:v>8.3000000000000007</c:v>
                </c:pt>
                <c:pt idx="331">
                  <c:v>11.1</c:v>
                </c:pt>
                <c:pt idx="332">
                  <c:v>16.600000000000001</c:v>
                </c:pt>
                <c:pt idx="333">
                  <c:v>16.8</c:v>
                </c:pt>
                <c:pt idx="334">
                  <c:v>11.5</c:v>
                </c:pt>
                <c:pt idx="335">
                  <c:v>9.6</c:v>
                </c:pt>
                <c:pt idx="336">
                  <c:v>11.3</c:v>
                </c:pt>
                <c:pt idx="337">
                  <c:v>10.4</c:v>
                </c:pt>
                <c:pt idx="338">
                  <c:v>12.2</c:v>
                </c:pt>
                <c:pt idx="339">
                  <c:v>11.7</c:v>
                </c:pt>
                <c:pt idx="340">
                  <c:v>13</c:v>
                </c:pt>
                <c:pt idx="341">
                  <c:v>11.5</c:v>
                </c:pt>
                <c:pt idx="342">
                  <c:v>10.9</c:v>
                </c:pt>
                <c:pt idx="343">
                  <c:v>8.8000000000000007</c:v>
                </c:pt>
                <c:pt idx="344">
                  <c:v>4</c:v>
                </c:pt>
                <c:pt idx="345">
                  <c:v>2.6</c:v>
                </c:pt>
                <c:pt idx="346">
                  <c:v>2</c:v>
                </c:pt>
                <c:pt idx="347">
                  <c:v>2.5</c:v>
                </c:pt>
                <c:pt idx="348">
                  <c:v>3.9</c:v>
                </c:pt>
                <c:pt idx="349">
                  <c:v>4.7</c:v>
                </c:pt>
                <c:pt idx="350">
                  <c:v>5.6</c:v>
                </c:pt>
                <c:pt idx="351">
                  <c:v>5.7</c:v>
                </c:pt>
                <c:pt idx="352">
                  <c:v>7.4</c:v>
                </c:pt>
                <c:pt idx="353">
                  <c:v>6.4</c:v>
                </c:pt>
                <c:pt idx="354">
                  <c:v>7.5</c:v>
                </c:pt>
                <c:pt idx="355">
                  <c:v>6.1</c:v>
                </c:pt>
                <c:pt idx="356">
                  <c:v>7.4</c:v>
                </c:pt>
                <c:pt idx="357">
                  <c:v>5.9</c:v>
                </c:pt>
                <c:pt idx="358">
                  <c:v>2.6</c:v>
                </c:pt>
                <c:pt idx="359">
                  <c:v>1.8</c:v>
                </c:pt>
                <c:pt idx="360">
                  <c:v>3.6</c:v>
                </c:pt>
                <c:pt idx="361">
                  <c:v>4.5</c:v>
                </c:pt>
                <c:pt idx="362">
                  <c:v>7.1</c:v>
                </c:pt>
                <c:pt idx="363">
                  <c:v>7</c:v>
                </c:pt>
                <c:pt idx="364">
                  <c:v>6.8</c:v>
                </c:pt>
                <c:pt idx="365">
                  <c:v>4.4000000000000004</c:v>
                </c:pt>
                <c:pt idx="366">
                  <c:v>1.1000000000000001</c:v>
                </c:pt>
                <c:pt idx="367">
                  <c:v>2.5</c:v>
                </c:pt>
                <c:pt idx="368">
                  <c:v>2.2999999999999998</c:v>
                </c:pt>
                <c:pt idx="369">
                  <c:v>1.9</c:v>
                </c:pt>
                <c:pt idx="370">
                  <c:v>7</c:v>
                </c:pt>
                <c:pt idx="371">
                  <c:v>7.8</c:v>
                </c:pt>
                <c:pt idx="372">
                  <c:v>8.4</c:v>
                </c:pt>
                <c:pt idx="373">
                  <c:v>7.8</c:v>
                </c:pt>
                <c:pt idx="374">
                  <c:v>5</c:v>
                </c:pt>
                <c:pt idx="375">
                  <c:v>3</c:v>
                </c:pt>
                <c:pt idx="376">
                  <c:v>2.5</c:v>
                </c:pt>
                <c:pt idx="377">
                  <c:v>3.6</c:v>
                </c:pt>
                <c:pt idx="378">
                  <c:v>4.3</c:v>
                </c:pt>
                <c:pt idx="379">
                  <c:v>5.2</c:v>
                </c:pt>
                <c:pt idx="380">
                  <c:v>3.7</c:v>
                </c:pt>
                <c:pt idx="381">
                  <c:v>4.0999999999999996</c:v>
                </c:pt>
                <c:pt idx="382">
                  <c:v>3.6</c:v>
                </c:pt>
                <c:pt idx="383">
                  <c:v>3.1</c:v>
                </c:pt>
                <c:pt idx="384">
                  <c:v>1.4</c:v>
                </c:pt>
                <c:pt idx="385">
                  <c:v>-0.2</c:v>
                </c:pt>
                <c:pt idx="386">
                  <c:v>1</c:v>
                </c:pt>
                <c:pt idx="387">
                  <c:v>2.1</c:v>
                </c:pt>
                <c:pt idx="388">
                  <c:v>2.7</c:v>
                </c:pt>
                <c:pt idx="389">
                  <c:v>4.2</c:v>
                </c:pt>
                <c:pt idx="390">
                  <c:v>2.9</c:v>
                </c:pt>
                <c:pt idx="391">
                  <c:v>1.1000000000000001</c:v>
                </c:pt>
                <c:pt idx="392">
                  <c:v>0.5</c:v>
                </c:pt>
                <c:pt idx="393">
                  <c:v>-0.3</c:v>
                </c:pt>
                <c:pt idx="394">
                  <c:v>0.4</c:v>
                </c:pt>
                <c:pt idx="395">
                  <c:v>-0.8</c:v>
                </c:pt>
                <c:pt idx="396">
                  <c:v>2.2000000000000002</c:v>
                </c:pt>
                <c:pt idx="397">
                  <c:v>3.6</c:v>
                </c:pt>
                <c:pt idx="398">
                  <c:v>0.8</c:v>
                </c:pt>
                <c:pt idx="399">
                  <c:v>1.2</c:v>
                </c:pt>
                <c:pt idx="400">
                  <c:v>2</c:v>
                </c:pt>
                <c:pt idx="401">
                  <c:v>1.4</c:v>
                </c:pt>
                <c:pt idx="402">
                  <c:v>2.2000000000000002</c:v>
                </c:pt>
                <c:pt idx="403">
                  <c:v>3.3</c:v>
                </c:pt>
                <c:pt idx="404">
                  <c:v>4.8</c:v>
                </c:pt>
                <c:pt idx="405">
                  <c:v>7.7</c:v>
                </c:pt>
                <c:pt idx="406">
                  <c:v>5.5</c:v>
                </c:pt>
                <c:pt idx="407">
                  <c:v>2.6</c:v>
                </c:pt>
                <c:pt idx="408">
                  <c:v>3</c:v>
                </c:pt>
                <c:pt idx="409">
                  <c:v>5.4</c:v>
                </c:pt>
                <c:pt idx="410">
                  <c:v>6.2</c:v>
                </c:pt>
                <c:pt idx="411">
                  <c:v>3.3</c:v>
                </c:pt>
                <c:pt idx="412">
                  <c:v>1.2</c:v>
                </c:pt>
                <c:pt idx="413">
                  <c:v>1.1000000000000001</c:v>
                </c:pt>
                <c:pt idx="414">
                  <c:v>-0.7</c:v>
                </c:pt>
                <c:pt idx="415">
                  <c:v>0.1</c:v>
                </c:pt>
                <c:pt idx="416">
                  <c:v>-2.7</c:v>
                </c:pt>
                <c:pt idx="417">
                  <c:v>-0.9</c:v>
                </c:pt>
                <c:pt idx="418">
                  <c:v>4.5</c:v>
                </c:pt>
                <c:pt idx="419">
                  <c:v>5.4</c:v>
                </c:pt>
                <c:pt idx="420">
                  <c:v>8.6</c:v>
                </c:pt>
                <c:pt idx="421">
                  <c:v>6.2</c:v>
                </c:pt>
                <c:pt idx="422">
                  <c:v>5.6</c:v>
                </c:pt>
                <c:pt idx="423">
                  <c:v>4.4000000000000004</c:v>
                </c:pt>
                <c:pt idx="424">
                  <c:v>4.7</c:v>
                </c:pt>
                <c:pt idx="425">
                  <c:v>2.9</c:v>
                </c:pt>
                <c:pt idx="426">
                  <c:v>-3.1</c:v>
                </c:pt>
                <c:pt idx="427">
                  <c:v>-3.7</c:v>
                </c:pt>
                <c:pt idx="428">
                  <c:v>-5.0999999999999996</c:v>
                </c:pt>
                <c:pt idx="429">
                  <c:v>-6.4</c:v>
                </c:pt>
                <c:pt idx="430">
                  <c:v>-3.9</c:v>
                </c:pt>
                <c:pt idx="431">
                  <c:v>-10.199999999999999</c:v>
                </c:pt>
                <c:pt idx="432">
                  <c:v>-13.5</c:v>
                </c:pt>
                <c:pt idx="433">
                  <c:v>-10.199999999999999</c:v>
                </c:pt>
                <c:pt idx="434">
                  <c:v>-13.1</c:v>
                </c:pt>
                <c:pt idx="435">
                  <c:v>-18</c:v>
                </c:pt>
                <c:pt idx="436">
                  <c:v>-21</c:v>
                </c:pt>
                <c:pt idx="437">
                  <c:v>-22.1</c:v>
                </c:pt>
                <c:pt idx="438">
                  <c:v>-21.7</c:v>
                </c:pt>
                <c:pt idx="439">
                  <c:v>-19.600000000000001</c:v>
                </c:pt>
                <c:pt idx="440">
                  <c:v>-16.8</c:v>
                </c:pt>
                <c:pt idx="441">
                  <c:v>-14.5</c:v>
                </c:pt>
                <c:pt idx="442">
                  <c:v>-9.8000000000000007</c:v>
                </c:pt>
                <c:pt idx="443">
                  <c:v>-9.5</c:v>
                </c:pt>
                <c:pt idx="444">
                  <c:v>-14.3</c:v>
                </c:pt>
                <c:pt idx="445">
                  <c:v>-17.3</c:v>
                </c:pt>
                <c:pt idx="446">
                  <c:v>-17.600000000000001</c:v>
                </c:pt>
                <c:pt idx="447">
                  <c:v>-14.9</c:v>
                </c:pt>
                <c:pt idx="448">
                  <c:v>-17.3</c:v>
                </c:pt>
                <c:pt idx="449">
                  <c:v>-6.9</c:v>
                </c:pt>
                <c:pt idx="450">
                  <c:v>-8.1</c:v>
                </c:pt>
                <c:pt idx="451">
                  <c:v>-10</c:v>
                </c:pt>
                <c:pt idx="452">
                  <c:v>-17.100000000000001</c:v>
                </c:pt>
                <c:pt idx="453">
                  <c:v>-18.7</c:v>
                </c:pt>
                <c:pt idx="454">
                  <c:v>-8.3000000000000007</c:v>
                </c:pt>
                <c:pt idx="455">
                  <c:v>-7.4</c:v>
                </c:pt>
                <c:pt idx="456">
                  <c:v>-3</c:v>
                </c:pt>
                <c:pt idx="457">
                  <c:v>1.6</c:v>
                </c:pt>
                <c:pt idx="458">
                  <c:v>3.7</c:v>
                </c:pt>
                <c:pt idx="459">
                  <c:v>1</c:v>
                </c:pt>
                <c:pt idx="460">
                  <c:v>3.6</c:v>
                </c:pt>
                <c:pt idx="461">
                  <c:v>2.9</c:v>
                </c:pt>
                <c:pt idx="462">
                  <c:v>0.8</c:v>
                </c:pt>
                <c:pt idx="463">
                  <c:v>0.8</c:v>
                </c:pt>
                <c:pt idx="464">
                  <c:v>0.4</c:v>
                </c:pt>
                <c:pt idx="465">
                  <c:v>-1.9</c:v>
                </c:pt>
                <c:pt idx="466">
                  <c:v>-0.7</c:v>
                </c:pt>
                <c:pt idx="467">
                  <c:v>-5.0999999999999996</c:v>
                </c:pt>
                <c:pt idx="468">
                  <c:v>0.5</c:v>
                </c:pt>
                <c:pt idx="469">
                  <c:v>1.9</c:v>
                </c:pt>
                <c:pt idx="470">
                  <c:v>2.9</c:v>
                </c:pt>
                <c:pt idx="471">
                  <c:v>4.3</c:v>
                </c:pt>
                <c:pt idx="472">
                  <c:v>3.9</c:v>
                </c:pt>
                <c:pt idx="473">
                  <c:v>2.1</c:v>
                </c:pt>
                <c:pt idx="474">
                  <c:v>2.8</c:v>
                </c:pt>
                <c:pt idx="475">
                  <c:v>1.9</c:v>
                </c:pt>
                <c:pt idx="476">
                  <c:v>-0.4</c:v>
                </c:pt>
                <c:pt idx="477">
                  <c:v>-2.2000000000000002</c:v>
                </c:pt>
                <c:pt idx="478">
                  <c:v>-3.1</c:v>
                </c:pt>
                <c:pt idx="479">
                  <c:v>-1.1000000000000001</c:v>
                </c:pt>
                <c:pt idx="480">
                  <c:v>0.9</c:v>
                </c:pt>
                <c:pt idx="481">
                  <c:v>-0.1</c:v>
                </c:pt>
                <c:pt idx="482">
                  <c:v>-0.8</c:v>
                </c:pt>
                <c:pt idx="483">
                  <c:v>-1.8</c:v>
                </c:pt>
                <c:pt idx="484">
                  <c:v>-0.6</c:v>
                </c:pt>
                <c:pt idx="485">
                  <c:v>0</c:v>
                </c:pt>
                <c:pt idx="486">
                  <c:v>0.7</c:v>
                </c:pt>
                <c:pt idx="487">
                  <c:v>0.4</c:v>
                </c:pt>
                <c:pt idx="488">
                  <c:v>-2.2000000000000002</c:v>
                </c:pt>
                <c:pt idx="489">
                  <c:v>0.5</c:v>
                </c:pt>
                <c:pt idx="490">
                  <c:v>-3.8</c:v>
                </c:pt>
                <c:pt idx="491">
                  <c:v>-4.7</c:v>
                </c:pt>
              </c:numCache>
            </c:numRef>
          </c:xVal>
          <c:yVal>
            <c:numRef>
              <c:f>'8901-1_1319776'!$U$20:$U$792</c:f>
              <c:numCache>
                <c:formatCode>General</c:formatCode>
                <c:ptCount val="492"/>
                <c:pt idx="0">
                  <c:v>0.15289280000000005</c:v>
                </c:pt>
                <c:pt idx="1">
                  <c:v>0.14760254583333332</c:v>
                </c:pt>
                <c:pt idx="2">
                  <c:v>0.13995995</c:v>
                </c:pt>
                <c:pt idx="3">
                  <c:v>0.14522140833333338</c:v>
                </c:pt>
                <c:pt idx="4">
                  <c:v>0.15343325833333335</c:v>
                </c:pt>
                <c:pt idx="5">
                  <c:v>0.15246851666666669</c:v>
                </c:pt>
                <c:pt idx="6">
                  <c:v>0.14753228333333335</c:v>
                </c:pt>
                <c:pt idx="7">
                  <c:v>0.13941195833333331</c:v>
                </c:pt>
                <c:pt idx="8">
                  <c:v>0.14690565416666668</c:v>
                </c:pt>
                <c:pt idx="9">
                  <c:v>0.15453323333333333</c:v>
                </c:pt>
                <c:pt idx="10">
                  <c:v>0.15872106666666666</c:v>
                </c:pt>
                <c:pt idx="11">
                  <c:v>0.16159691666666662</c:v>
                </c:pt>
                <c:pt idx="12">
                  <c:v>0.1609234916666667</c:v>
                </c:pt>
                <c:pt idx="13">
                  <c:v>0.15075906666666666</c:v>
                </c:pt>
                <c:pt idx="14">
                  <c:v>0.13943758333333334</c:v>
                </c:pt>
                <c:pt idx="15">
                  <c:v>0.12839818333333336</c:v>
                </c:pt>
                <c:pt idx="16">
                  <c:v>0.11825515000000002</c:v>
                </c:pt>
                <c:pt idx="17">
                  <c:v>0.12612514583333331</c:v>
                </c:pt>
                <c:pt idx="18">
                  <c:v>0.13092464583333335</c:v>
                </c:pt>
                <c:pt idx="19">
                  <c:v>0.12629468333333338</c:v>
                </c:pt>
                <c:pt idx="20">
                  <c:v>0.11788329999999997</c:v>
                </c:pt>
                <c:pt idx="21">
                  <c:v>0.10979553333333331</c:v>
                </c:pt>
                <c:pt idx="22">
                  <c:v>0.10687188749999997</c:v>
                </c:pt>
                <c:pt idx="23">
                  <c:v>0.10496237916666668</c:v>
                </c:pt>
                <c:pt idx="24">
                  <c:v>0.10419967500000002</c:v>
                </c:pt>
                <c:pt idx="25">
                  <c:v>0.1017437541666667</c:v>
                </c:pt>
                <c:pt idx="26">
                  <c:v>0.10394684166666666</c:v>
                </c:pt>
                <c:pt idx="27">
                  <c:v>0.10263988333333335</c:v>
                </c:pt>
                <c:pt idx="28">
                  <c:v>0.10441049166666669</c:v>
                </c:pt>
                <c:pt idx="29">
                  <c:v>0.10219115000000001</c:v>
                </c:pt>
                <c:pt idx="30">
                  <c:v>0.10377076666666668</c:v>
                </c:pt>
                <c:pt idx="31">
                  <c:v>0.10323017916666669</c:v>
                </c:pt>
                <c:pt idx="32">
                  <c:v>0.10660449166666669</c:v>
                </c:pt>
                <c:pt idx="33">
                  <c:v>0.11286584999999996</c:v>
                </c:pt>
                <c:pt idx="34">
                  <c:v>0.110863425</c:v>
                </c:pt>
                <c:pt idx="35">
                  <c:v>0.1033403</c:v>
                </c:pt>
                <c:pt idx="36">
                  <c:v>9.1380404166666637E-2</c:v>
                </c:pt>
                <c:pt idx="37">
                  <c:v>9.9366375000000035E-2</c:v>
                </c:pt>
                <c:pt idx="38">
                  <c:v>0.10000008333333335</c:v>
                </c:pt>
                <c:pt idx="39">
                  <c:v>9.9456362500000006E-2</c:v>
                </c:pt>
                <c:pt idx="40">
                  <c:v>9.9234845833333349E-2</c:v>
                </c:pt>
                <c:pt idx="41">
                  <c:v>0.10774270833333337</c:v>
                </c:pt>
                <c:pt idx="42">
                  <c:v>0.10351687499999994</c:v>
                </c:pt>
                <c:pt idx="43">
                  <c:v>0.10137766666666669</c:v>
                </c:pt>
                <c:pt idx="44">
                  <c:v>9.8043724999999998E-2</c:v>
                </c:pt>
                <c:pt idx="45">
                  <c:v>9.7190866666666625E-2</c:v>
                </c:pt>
                <c:pt idx="46">
                  <c:v>0.10007587916666669</c:v>
                </c:pt>
                <c:pt idx="47">
                  <c:v>9.7281904166666613E-2</c:v>
                </c:pt>
                <c:pt idx="48">
                  <c:v>9.3289333333333363E-2</c:v>
                </c:pt>
                <c:pt idx="49">
                  <c:v>9.0293437499999976E-2</c:v>
                </c:pt>
                <c:pt idx="50">
                  <c:v>8.0268641666666682E-2</c:v>
                </c:pt>
                <c:pt idx="51">
                  <c:v>8.5215950000000026E-2</c:v>
                </c:pt>
                <c:pt idx="52">
                  <c:v>8.5882637499999956E-2</c:v>
                </c:pt>
                <c:pt idx="53">
                  <c:v>8.3591574999999987E-2</c:v>
                </c:pt>
                <c:pt idx="54">
                  <c:v>8.4084145833333332E-2</c:v>
                </c:pt>
                <c:pt idx="55">
                  <c:v>9.3922099999999953E-2</c:v>
                </c:pt>
                <c:pt idx="56">
                  <c:v>9.7941133333333361E-2</c:v>
                </c:pt>
                <c:pt idx="57">
                  <c:v>9.8886195833333301E-2</c:v>
                </c:pt>
                <c:pt idx="58">
                  <c:v>0.10450807083333336</c:v>
                </c:pt>
                <c:pt idx="59">
                  <c:v>0.10843889166666669</c:v>
                </c:pt>
                <c:pt idx="60">
                  <c:v>0.10986311250000003</c:v>
                </c:pt>
                <c:pt idx="61">
                  <c:v>9.375522916666662E-2</c:v>
                </c:pt>
                <c:pt idx="62">
                  <c:v>8.0020137499999991E-2</c:v>
                </c:pt>
                <c:pt idx="63">
                  <c:v>9.2546116666666609E-2</c:v>
                </c:pt>
                <c:pt idx="64">
                  <c:v>8.5610262499999951E-2</c:v>
                </c:pt>
                <c:pt idx="65">
                  <c:v>8.4037395833333348E-2</c:v>
                </c:pt>
                <c:pt idx="66">
                  <c:v>8.544744999999998E-2</c:v>
                </c:pt>
                <c:pt idx="67">
                  <c:v>8.3876929166666628E-2</c:v>
                </c:pt>
                <c:pt idx="68">
                  <c:v>8.5630966666666655E-2</c:v>
                </c:pt>
                <c:pt idx="69">
                  <c:v>9.2637900000000023E-2</c:v>
                </c:pt>
                <c:pt idx="70">
                  <c:v>9.030254999999994E-2</c:v>
                </c:pt>
                <c:pt idx="71">
                  <c:v>9.831808749999997E-2</c:v>
                </c:pt>
                <c:pt idx="72">
                  <c:v>8.967361666666665E-2</c:v>
                </c:pt>
                <c:pt idx="73">
                  <c:v>9.2457766666666649E-2</c:v>
                </c:pt>
                <c:pt idx="74">
                  <c:v>9.9153199999999997E-2</c:v>
                </c:pt>
                <c:pt idx="75">
                  <c:v>9.3181912499999991E-2</c:v>
                </c:pt>
                <c:pt idx="76">
                  <c:v>9.8160087499999965E-2</c:v>
                </c:pt>
                <c:pt idx="77">
                  <c:v>9.1636900000000021E-2</c:v>
                </c:pt>
                <c:pt idx="78">
                  <c:v>9.0060324999999983E-2</c:v>
                </c:pt>
                <c:pt idx="79">
                  <c:v>9.451525416666666E-2</c:v>
                </c:pt>
                <c:pt idx="80">
                  <c:v>9.5424066666666682E-2</c:v>
                </c:pt>
                <c:pt idx="81">
                  <c:v>8.4232733333333337E-2</c:v>
                </c:pt>
                <c:pt idx="82">
                  <c:v>8.1272866666666665E-2</c:v>
                </c:pt>
                <c:pt idx="83">
                  <c:v>7.3563099999999992E-2</c:v>
                </c:pt>
                <c:pt idx="84">
                  <c:v>7.4970499999999995E-2</c:v>
                </c:pt>
                <c:pt idx="85">
                  <c:v>7.0711391666666693E-2</c:v>
                </c:pt>
                <c:pt idx="86">
                  <c:v>7.4313366666666686E-2</c:v>
                </c:pt>
                <c:pt idx="87">
                  <c:v>7.2900424999999949E-2</c:v>
                </c:pt>
                <c:pt idx="88">
                  <c:v>6.3073470833333339E-2</c:v>
                </c:pt>
                <c:pt idx="89">
                  <c:v>6.1647566666666667E-2</c:v>
                </c:pt>
                <c:pt idx="90">
                  <c:v>5.8340149999999993E-2</c:v>
                </c:pt>
                <c:pt idx="91">
                  <c:v>5.699932499999999E-2</c:v>
                </c:pt>
                <c:pt idx="92">
                  <c:v>5.197436250000001E-2</c:v>
                </c:pt>
                <c:pt idx="93">
                  <c:v>5.7981783333333342E-2</c:v>
                </c:pt>
                <c:pt idx="94">
                  <c:v>6.5038750000000006E-2</c:v>
                </c:pt>
                <c:pt idx="95">
                  <c:v>6.2267158333333336E-2</c:v>
                </c:pt>
                <c:pt idx="96">
                  <c:v>6.1819799999999994E-2</c:v>
                </c:pt>
                <c:pt idx="97">
                  <c:v>5.4339074999999987E-2</c:v>
                </c:pt>
                <c:pt idx="98">
                  <c:v>5.4368458333333328E-2</c:v>
                </c:pt>
                <c:pt idx="99">
                  <c:v>5.0881733333333345E-2</c:v>
                </c:pt>
                <c:pt idx="100">
                  <c:v>5.4456166666666694E-2</c:v>
                </c:pt>
                <c:pt idx="101">
                  <c:v>7.0798066666666673E-2</c:v>
                </c:pt>
                <c:pt idx="102">
                  <c:v>7.3369233333333339E-2</c:v>
                </c:pt>
                <c:pt idx="103">
                  <c:v>6.9632179166666655E-2</c:v>
                </c:pt>
                <c:pt idx="104">
                  <c:v>7.0948404166666659E-2</c:v>
                </c:pt>
                <c:pt idx="105">
                  <c:v>7.2191333333333302E-2</c:v>
                </c:pt>
                <c:pt idx="106">
                  <c:v>7.6137908333333323E-2</c:v>
                </c:pt>
                <c:pt idx="107">
                  <c:v>7.0046824999999979E-2</c:v>
                </c:pt>
                <c:pt idx="108">
                  <c:v>8.2769212499999981E-2</c:v>
                </c:pt>
                <c:pt idx="109">
                  <c:v>6.5307283333333313E-2</c:v>
                </c:pt>
                <c:pt idx="110">
                  <c:v>5.3655904166666657E-2</c:v>
                </c:pt>
                <c:pt idx="111">
                  <c:v>5.5361250000000028E-2</c:v>
                </c:pt>
                <c:pt idx="112">
                  <c:v>4.1249249999999987E-2</c:v>
                </c:pt>
                <c:pt idx="113">
                  <c:v>3.7059708333333344E-2</c:v>
                </c:pt>
                <c:pt idx="114">
                  <c:v>6.0510200000000007E-2</c:v>
                </c:pt>
                <c:pt idx="115">
                  <c:v>5.9042720833333319E-2</c:v>
                </c:pt>
                <c:pt idx="116">
                  <c:v>5.4292612500000011E-2</c:v>
                </c:pt>
                <c:pt idx="117">
                  <c:v>6.0484599999999986E-2</c:v>
                </c:pt>
                <c:pt idx="118">
                  <c:v>7.0549129166666669E-2</c:v>
                </c:pt>
                <c:pt idx="119">
                  <c:v>6.6221087500000012E-2</c:v>
                </c:pt>
                <c:pt idx="120">
                  <c:v>6.8932270833333337E-2</c:v>
                </c:pt>
                <c:pt idx="121">
                  <c:v>8.2395187499999994E-2</c:v>
                </c:pt>
                <c:pt idx="122">
                  <c:v>8.3288774999999982E-2</c:v>
                </c:pt>
                <c:pt idx="123">
                  <c:v>7.8099499999999974E-2</c:v>
                </c:pt>
                <c:pt idx="124">
                  <c:v>8.1753916666666634E-2</c:v>
                </c:pt>
                <c:pt idx="125">
                  <c:v>6.6357058333333357E-2</c:v>
                </c:pt>
                <c:pt idx="126">
                  <c:v>6.5300208333333332E-2</c:v>
                </c:pt>
                <c:pt idx="127">
                  <c:v>5.7838870833333306E-2</c:v>
                </c:pt>
                <c:pt idx="128">
                  <c:v>6.5201208333333316E-2</c:v>
                </c:pt>
                <c:pt idx="129">
                  <c:v>7.0169829166666642E-2</c:v>
                </c:pt>
                <c:pt idx="130">
                  <c:v>5.0476524999999994E-2</c:v>
                </c:pt>
                <c:pt idx="131">
                  <c:v>4.4183033333333344E-2</c:v>
                </c:pt>
                <c:pt idx="132">
                  <c:v>0.10308450000000001</c:v>
                </c:pt>
                <c:pt idx="133">
                  <c:v>9.9275149999999979E-2</c:v>
                </c:pt>
                <c:pt idx="134">
                  <c:v>0.10386399999999994</c:v>
                </c:pt>
                <c:pt idx="135">
                  <c:v>0.10081642083333331</c:v>
                </c:pt>
                <c:pt idx="136">
                  <c:v>0.10396609999999998</c:v>
                </c:pt>
                <c:pt idx="137">
                  <c:v>0.11446286666666668</c:v>
                </c:pt>
                <c:pt idx="138">
                  <c:v>0.11831065000000002</c:v>
                </c:pt>
                <c:pt idx="139">
                  <c:v>0.11448784583333335</c:v>
                </c:pt>
                <c:pt idx="140">
                  <c:v>0.11257361666666665</c:v>
                </c:pt>
                <c:pt idx="141">
                  <c:v>0.11043646666666668</c:v>
                </c:pt>
                <c:pt idx="142">
                  <c:v>9.0604545833333341E-2</c:v>
                </c:pt>
                <c:pt idx="143">
                  <c:v>6.9229987500000006E-2</c:v>
                </c:pt>
                <c:pt idx="144">
                  <c:v>6.5135629166666667E-2</c:v>
                </c:pt>
                <c:pt idx="145">
                  <c:v>7.2666583333333326E-2</c:v>
                </c:pt>
                <c:pt idx="146">
                  <c:v>8.6469008333333347E-2</c:v>
                </c:pt>
                <c:pt idx="147">
                  <c:v>9.6745583333333371E-2</c:v>
                </c:pt>
                <c:pt idx="148">
                  <c:v>0.10237197916666664</c:v>
                </c:pt>
                <c:pt idx="149">
                  <c:v>9.1531425E-2</c:v>
                </c:pt>
                <c:pt idx="150">
                  <c:v>7.4833974999999969E-2</c:v>
                </c:pt>
                <c:pt idx="151">
                  <c:v>7.8505045833333315E-2</c:v>
                </c:pt>
                <c:pt idx="152">
                  <c:v>9.1159350000000028E-2</c:v>
                </c:pt>
                <c:pt idx="153">
                  <c:v>9.3999500000000055E-2</c:v>
                </c:pt>
                <c:pt idx="154">
                  <c:v>9.4081116666666659E-2</c:v>
                </c:pt>
                <c:pt idx="155">
                  <c:v>9.2353874999999946E-2</c:v>
                </c:pt>
                <c:pt idx="156">
                  <c:v>9.0923625000000036E-2</c:v>
                </c:pt>
                <c:pt idx="157">
                  <c:v>8.4293883333333347E-2</c:v>
                </c:pt>
                <c:pt idx="158">
                  <c:v>7.5059225000000021E-2</c:v>
                </c:pt>
                <c:pt idx="159">
                  <c:v>8.6526174999999983E-2</c:v>
                </c:pt>
                <c:pt idx="160">
                  <c:v>9.9485725000000025E-2</c:v>
                </c:pt>
                <c:pt idx="161">
                  <c:v>0.10157733333333333</c:v>
                </c:pt>
                <c:pt idx="162">
                  <c:v>0.1132920625</c:v>
                </c:pt>
                <c:pt idx="163">
                  <c:v>0.11504757499999999</c:v>
                </c:pt>
                <c:pt idx="164">
                  <c:v>0.12032467083333334</c:v>
                </c:pt>
                <c:pt idx="165">
                  <c:v>0.12709034583333334</c:v>
                </c:pt>
                <c:pt idx="166">
                  <c:v>0.11644185416666671</c:v>
                </c:pt>
                <c:pt idx="167">
                  <c:v>0.11003333333333334</c:v>
                </c:pt>
                <c:pt idx="168">
                  <c:v>0.11101528333333331</c:v>
                </c:pt>
                <c:pt idx="169">
                  <c:v>0.10138555833333333</c:v>
                </c:pt>
                <c:pt idx="170">
                  <c:v>0.11472998333333333</c:v>
                </c:pt>
                <c:pt idx="171">
                  <c:v>0.12325356666666669</c:v>
                </c:pt>
                <c:pt idx="172">
                  <c:v>0.11738393750000004</c:v>
                </c:pt>
                <c:pt idx="173">
                  <c:v>0.10976239166666667</c:v>
                </c:pt>
                <c:pt idx="174">
                  <c:v>0.10741307500000004</c:v>
                </c:pt>
                <c:pt idx="175">
                  <c:v>0.12068105833333333</c:v>
                </c:pt>
                <c:pt idx="176">
                  <c:v>0.13477894999999998</c:v>
                </c:pt>
                <c:pt idx="177">
                  <c:v>0.10933694166666667</c:v>
                </c:pt>
                <c:pt idx="178">
                  <c:v>0.12387871666666667</c:v>
                </c:pt>
                <c:pt idx="179">
                  <c:v>0.1108557416666666</c:v>
                </c:pt>
                <c:pt idx="180">
                  <c:v>9.5384800000000033E-2</c:v>
                </c:pt>
                <c:pt idx="181">
                  <c:v>0.10370373333333333</c:v>
                </c:pt>
                <c:pt idx="182">
                  <c:v>0.1145248291666667</c:v>
                </c:pt>
                <c:pt idx="183">
                  <c:v>0.10747915000000001</c:v>
                </c:pt>
                <c:pt idx="184">
                  <c:v>0.10814085</c:v>
                </c:pt>
                <c:pt idx="185">
                  <c:v>0.1040925791666667</c:v>
                </c:pt>
                <c:pt idx="186">
                  <c:v>0.10338626666666667</c:v>
                </c:pt>
                <c:pt idx="187">
                  <c:v>0.11428073333333334</c:v>
                </c:pt>
                <c:pt idx="188">
                  <c:v>0.10223434583333328</c:v>
                </c:pt>
                <c:pt idx="189">
                  <c:v>0.11175592500000002</c:v>
                </c:pt>
                <c:pt idx="190">
                  <c:v>0.10505346666666671</c:v>
                </c:pt>
                <c:pt idx="191">
                  <c:v>0.10527720416666665</c:v>
                </c:pt>
                <c:pt idx="192">
                  <c:v>0.10556221250000004</c:v>
                </c:pt>
                <c:pt idx="193">
                  <c:v>0.10198975833333333</c:v>
                </c:pt>
                <c:pt idx="194">
                  <c:v>0.10376882916666666</c:v>
                </c:pt>
                <c:pt idx="195">
                  <c:v>0.10305396666666668</c:v>
                </c:pt>
                <c:pt idx="196">
                  <c:v>9.789695000000001E-2</c:v>
                </c:pt>
                <c:pt idx="197">
                  <c:v>8.807304583333328E-2</c:v>
                </c:pt>
                <c:pt idx="198">
                  <c:v>0.1130790583333333</c:v>
                </c:pt>
                <c:pt idx="199">
                  <c:v>0.11762261249999995</c:v>
                </c:pt>
                <c:pt idx="200">
                  <c:v>0.12907226666666666</c:v>
                </c:pt>
                <c:pt idx="201">
                  <c:v>0.13535542083333335</c:v>
                </c:pt>
                <c:pt idx="202">
                  <c:v>0.12920916666666665</c:v>
                </c:pt>
                <c:pt idx="203">
                  <c:v>0.12211935416666668</c:v>
                </c:pt>
                <c:pt idx="204">
                  <c:v>0.13286143333333333</c:v>
                </c:pt>
                <c:pt idx="205">
                  <c:v>0.14701636666666668</c:v>
                </c:pt>
                <c:pt idx="206">
                  <c:v>0.1511720083333333</c:v>
                </c:pt>
                <c:pt idx="207">
                  <c:v>0.11570049999999996</c:v>
                </c:pt>
                <c:pt idx="208">
                  <c:v>9.7540470833333295E-2</c:v>
                </c:pt>
                <c:pt idx="209">
                  <c:v>9.4817091666666659E-2</c:v>
                </c:pt>
                <c:pt idx="210">
                  <c:v>9.620053333333331E-2</c:v>
                </c:pt>
                <c:pt idx="211">
                  <c:v>0.11539383333333336</c:v>
                </c:pt>
                <c:pt idx="212">
                  <c:v>0.13820698333333337</c:v>
                </c:pt>
                <c:pt idx="213">
                  <c:v>0.13837881666666663</c:v>
                </c:pt>
                <c:pt idx="214">
                  <c:v>0.14523580000000005</c:v>
                </c:pt>
                <c:pt idx="215">
                  <c:v>0.14372764999999993</c:v>
                </c:pt>
                <c:pt idx="216">
                  <c:v>0.10954924999999999</c:v>
                </c:pt>
                <c:pt idx="217">
                  <c:v>0.10599451249999998</c:v>
                </c:pt>
                <c:pt idx="218">
                  <c:v>0.10760216666666667</c:v>
                </c:pt>
                <c:pt idx="219">
                  <c:v>0.12631703749999998</c:v>
                </c:pt>
                <c:pt idx="220">
                  <c:v>0.12243991666666663</c:v>
                </c:pt>
                <c:pt idx="221">
                  <c:v>0.10548758750000004</c:v>
                </c:pt>
                <c:pt idx="222">
                  <c:v>9.2719499999999996E-2</c:v>
                </c:pt>
                <c:pt idx="223">
                  <c:v>9.5744662500000022E-2</c:v>
                </c:pt>
                <c:pt idx="224">
                  <c:v>0.10411840833333334</c:v>
                </c:pt>
                <c:pt idx="225">
                  <c:v>0.10604784999999999</c:v>
                </c:pt>
                <c:pt idx="226">
                  <c:v>0.10944121666666669</c:v>
                </c:pt>
                <c:pt idx="227">
                  <c:v>0.12545173749999997</c:v>
                </c:pt>
                <c:pt idx="228">
                  <c:v>0.13572386666666666</c:v>
                </c:pt>
                <c:pt idx="229">
                  <c:v>0.15188055000000009</c:v>
                </c:pt>
                <c:pt idx="230">
                  <c:v>0.13891834166666667</c:v>
                </c:pt>
                <c:pt idx="231">
                  <c:v>0.11966699583333329</c:v>
                </c:pt>
                <c:pt idx="232">
                  <c:v>0.12155400416666663</c:v>
                </c:pt>
                <c:pt idx="233">
                  <c:v>0.11355190833333337</c:v>
                </c:pt>
                <c:pt idx="234">
                  <c:v>0.12163030833333335</c:v>
                </c:pt>
                <c:pt idx="235">
                  <c:v>0.11246071666666665</c:v>
                </c:pt>
                <c:pt idx="236">
                  <c:v>0.11291868750000002</c:v>
                </c:pt>
                <c:pt idx="237">
                  <c:v>0.10915802916666664</c:v>
                </c:pt>
                <c:pt idx="238">
                  <c:v>0.10503039999999997</c:v>
                </c:pt>
                <c:pt idx="239">
                  <c:v>0.10597262083333336</c:v>
                </c:pt>
                <c:pt idx="240">
                  <c:v>0.10886910000000001</c:v>
                </c:pt>
                <c:pt idx="241">
                  <c:v>0.11240228333333332</c:v>
                </c:pt>
                <c:pt idx="242">
                  <c:v>0.11294218749999996</c:v>
                </c:pt>
                <c:pt idx="243">
                  <c:v>0.12007886666666663</c:v>
                </c:pt>
                <c:pt idx="244">
                  <c:v>0.11743138750000001</c:v>
                </c:pt>
                <c:pt idx="245">
                  <c:v>0.10838950833333333</c:v>
                </c:pt>
                <c:pt idx="246">
                  <c:v>0.11329875000000003</c:v>
                </c:pt>
                <c:pt idx="247">
                  <c:v>0.13161191250000007</c:v>
                </c:pt>
                <c:pt idx="248">
                  <c:v>0.11297833333333336</c:v>
                </c:pt>
                <c:pt idx="249">
                  <c:v>8.4039612499999999E-2</c:v>
                </c:pt>
                <c:pt idx="250">
                  <c:v>9.5856420833333317E-2</c:v>
                </c:pt>
                <c:pt idx="251">
                  <c:v>9.7753599999999996E-2</c:v>
                </c:pt>
                <c:pt idx="252">
                  <c:v>0.105901275</c:v>
                </c:pt>
                <c:pt idx="253">
                  <c:v>0.1131565625</c:v>
                </c:pt>
                <c:pt idx="254">
                  <c:v>0.12901336249999995</c:v>
                </c:pt>
                <c:pt idx="255">
                  <c:v>0.1243888708333333</c:v>
                </c:pt>
                <c:pt idx="256">
                  <c:v>0.1150497208333333</c:v>
                </c:pt>
                <c:pt idx="257">
                  <c:v>0.10905168749999998</c:v>
                </c:pt>
                <c:pt idx="258">
                  <c:v>9.8937945833333346E-2</c:v>
                </c:pt>
                <c:pt idx="259">
                  <c:v>0.10089618333333338</c:v>
                </c:pt>
                <c:pt idx="260">
                  <c:v>9.9948183333333343E-2</c:v>
                </c:pt>
                <c:pt idx="261">
                  <c:v>9.887657083333333E-2</c:v>
                </c:pt>
                <c:pt idx="262">
                  <c:v>0.100468375</c:v>
                </c:pt>
                <c:pt idx="263">
                  <c:v>9.7457829166666676E-2</c:v>
                </c:pt>
                <c:pt idx="264">
                  <c:v>9.9894408333333309E-2</c:v>
                </c:pt>
                <c:pt idx="265">
                  <c:v>0.10287653333333331</c:v>
                </c:pt>
                <c:pt idx="266">
                  <c:v>0.10593020000000002</c:v>
                </c:pt>
                <c:pt idx="267">
                  <c:v>0.10367919166666666</c:v>
                </c:pt>
                <c:pt idx="268">
                  <c:v>0.10475486249999996</c:v>
                </c:pt>
                <c:pt idx="269">
                  <c:v>0.10192990000000003</c:v>
                </c:pt>
                <c:pt idx="270">
                  <c:v>9.7443358333333327E-2</c:v>
                </c:pt>
                <c:pt idx="271">
                  <c:v>9.6871895833333277E-2</c:v>
                </c:pt>
                <c:pt idx="272">
                  <c:v>9.963660000000002E-2</c:v>
                </c:pt>
                <c:pt idx="273">
                  <c:v>9.962858749999999E-2</c:v>
                </c:pt>
                <c:pt idx="274">
                  <c:v>9.1077962499999998E-2</c:v>
                </c:pt>
                <c:pt idx="275">
                  <c:v>8.4277270833333362E-2</c:v>
                </c:pt>
                <c:pt idx="276">
                  <c:v>9.271410833333335E-2</c:v>
                </c:pt>
                <c:pt idx="277">
                  <c:v>8.8667024999999969E-2</c:v>
                </c:pt>
                <c:pt idx="278">
                  <c:v>9.0064566666666693E-2</c:v>
                </c:pt>
                <c:pt idx="279">
                  <c:v>9.3111691666666649E-2</c:v>
                </c:pt>
                <c:pt idx="280">
                  <c:v>9.1228145833333329E-2</c:v>
                </c:pt>
                <c:pt idx="281">
                  <c:v>8.6120174999999993E-2</c:v>
                </c:pt>
                <c:pt idx="282">
                  <c:v>8.1172708333333385E-2</c:v>
                </c:pt>
                <c:pt idx="283">
                  <c:v>7.2499583333333339E-2</c:v>
                </c:pt>
                <c:pt idx="284">
                  <c:v>6.6014395833333323E-2</c:v>
                </c:pt>
                <c:pt idx="285">
                  <c:v>6.9461366666666649E-2</c:v>
                </c:pt>
                <c:pt idx="286">
                  <c:v>8.3590066666666657E-2</c:v>
                </c:pt>
                <c:pt idx="287">
                  <c:v>9.8392408333333334E-2</c:v>
                </c:pt>
                <c:pt idx="288">
                  <c:v>0.1102270541666667</c:v>
                </c:pt>
                <c:pt idx="289">
                  <c:v>0.10941551666666668</c:v>
                </c:pt>
                <c:pt idx="290">
                  <c:v>9.5741175000000012E-2</c:v>
                </c:pt>
                <c:pt idx="291">
                  <c:v>0.10331954999999991</c:v>
                </c:pt>
                <c:pt idx="292">
                  <c:v>0.1022951666666666</c:v>
                </c:pt>
                <c:pt idx="293">
                  <c:v>9.9524125000000033E-2</c:v>
                </c:pt>
                <c:pt idx="294">
                  <c:v>8.9942533333333352E-2</c:v>
                </c:pt>
                <c:pt idx="295">
                  <c:v>9.4545733333333298E-2</c:v>
                </c:pt>
                <c:pt idx="296">
                  <c:v>0.10655441250000001</c:v>
                </c:pt>
                <c:pt idx="297">
                  <c:v>9.4326479166666671E-2</c:v>
                </c:pt>
                <c:pt idx="298">
                  <c:v>9.9118254166666725E-2</c:v>
                </c:pt>
                <c:pt idx="299">
                  <c:v>9.4013224999999978E-2</c:v>
                </c:pt>
                <c:pt idx="300">
                  <c:v>9.7781200000000026E-2</c:v>
                </c:pt>
                <c:pt idx="301">
                  <c:v>9.2323500000000003E-2</c:v>
                </c:pt>
                <c:pt idx="302">
                  <c:v>8.4247237500000016E-2</c:v>
                </c:pt>
                <c:pt idx="303">
                  <c:v>8.5799745833333343E-2</c:v>
                </c:pt>
                <c:pt idx="304">
                  <c:v>8.2780866666666689E-2</c:v>
                </c:pt>
                <c:pt idx="305">
                  <c:v>7.8476450000000003E-2</c:v>
                </c:pt>
                <c:pt idx="306">
                  <c:v>7.2386362499999996E-2</c:v>
                </c:pt>
                <c:pt idx="307">
                  <c:v>6.7121012500000007E-2</c:v>
                </c:pt>
                <c:pt idx="308">
                  <c:v>6.4391383333333344E-2</c:v>
                </c:pt>
                <c:pt idx="309">
                  <c:v>7.2319279166666667E-2</c:v>
                </c:pt>
                <c:pt idx="310">
                  <c:v>8.4149350000000012E-2</c:v>
                </c:pt>
                <c:pt idx="311">
                  <c:v>8.8429324999999989E-2</c:v>
                </c:pt>
                <c:pt idx="312">
                  <c:v>8.0718225000000018E-2</c:v>
                </c:pt>
                <c:pt idx="313">
                  <c:v>8.4721795833333308E-2</c:v>
                </c:pt>
                <c:pt idx="314">
                  <c:v>8.0044987499999984E-2</c:v>
                </c:pt>
                <c:pt idx="315">
                  <c:v>9.0736970833333347E-2</c:v>
                </c:pt>
                <c:pt idx="316">
                  <c:v>9.1211950000000014E-2</c:v>
                </c:pt>
                <c:pt idx="317">
                  <c:v>7.7322374999999999E-2</c:v>
                </c:pt>
                <c:pt idx="318">
                  <c:v>7.1057787499999983E-2</c:v>
                </c:pt>
                <c:pt idx="319">
                  <c:v>8.2867454166666674E-2</c:v>
                </c:pt>
                <c:pt idx="320">
                  <c:v>7.5906150000000006E-2</c:v>
                </c:pt>
                <c:pt idx="321">
                  <c:v>7.4051133333333324E-2</c:v>
                </c:pt>
                <c:pt idx="322">
                  <c:v>8.4783466666666668E-2</c:v>
                </c:pt>
                <c:pt idx="323">
                  <c:v>6.1514950000000013E-2</c:v>
                </c:pt>
                <c:pt idx="324">
                  <c:v>5.623108333333332E-2</c:v>
                </c:pt>
                <c:pt idx="325">
                  <c:v>6.3789970833333334E-2</c:v>
                </c:pt>
                <c:pt idx="326">
                  <c:v>6.7966066666666672E-2</c:v>
                </c:pt>
                <c:pt idx="327">
                  <c:v>6.1424845833333325E-2</c:v>
                </c:pt>
                <c:pt idx="328">
                  <c:v>6.5565108333333344E-2</c:v>
                </c:pt>
                <c:pt idx="329">
                  <c:v>6.3009737499999996E-2</c:v>
                </c:pt>
                <c:pt idx="330">
                  <c:v>6.165470833333335E-2</c:v>
                </c:pt>
                <c:pt idx="331">
                  <c:v>5.9235295833333326E-2</c:v>
                </c:pt>
                <c:pt idx="332">
                  <c:v>5.0838270833333338E-2</c:v>
                </c:pt>
                <c:pt idx="333">
                  <c:v>4.8700279166666673E-2</c:v>
                </c:pt>
                <c:pt idx="334">
                  <c:v>5.446037083333332E-2</c:v>
                </c:pt>
                <c:pt idx="335">
                  <c:v>5.5608020833333341E-2</c:v>
                </c:pt>
                <c:pt idx="336">
                  <c:v>5.4159316666666651E-2</c:v>
                </c:pt>
                <c:pt idx="337">
                  <c:v>5.3253191666666644E-2</c:v>
                </c:pt>
                <c:pt idx="338">
                  <c:v>4.3061975000000002E-2</c:v>
                </c:pt>
                <c:pt idx="339">
                  <c:v>3.9235108333333338E-2</c:v>
                </c:pt>
                <c:pt idx="340">
                  <c:v>5.9696549999999973E-2</c:v>
                </c:pt>
                <c:pt idx="341">
                  <c:v>6.0004408333333349E-2</c:v>
                </c:pt>
                <c:pt idx="342">
                  <c:v>6.4891999999999977E-2</c:v>
                </c:pt>
                <c:pt idx="343">
                  <c:v>6.3799887500000013E-2</c:v>
                </c:pt>
                <c:pt idx="344">
                  <c:v>8.1745833333333351E-2</c:v>
                </c:pt>
                <c:pt idx="345">
                  <c:v>8.7096450000000006E-2</c:v>
                </c:pt>
                <c:pt idx="346">
                  <c:v>9.1223816666666707E-2</c:v>
                </c:pt>
                <c:pt idx="347">
                  <c:v>9.5743449999999994E-2</c:v>
                </c:pt>
                <c:pt idx="348">
                  <c:v>8.8815850000000029E-2</c:v>
                </c:pt>
                <c:pt idx="349">
                  <c:v>8.4604599999999933E-2</c:v>
                </c:pt>
                <c:pt idx="350">
                  <c:v>8.1392420833333326E-2</c:v>
                </c:pt>
                <c:pt idx="351">
                  <c:v>8.5757587499999982E-2</c:v>
                </c:pt>
                <c:pt idx="352">
                  <c:v>7.6999741666666677E-2</c:v>
                </c:pt>
                <c:pt idx="353">
                  <c:v>7.7885979166666688E-2</c:v>
                </c:pt>
                <c:pt idx="354">
                  <c:v>7.5733920833333343E-2</c:v>
                </c:pt>
                <c:pt idx="355">
                  <c:v>8.2038804166666673E-2</c:v>
                </c:pt>
                <c:pt idx="356">
                  <c:v>7.8903149999999964E-2</c:v>
                </c:pt>
                <c:pt idx="357">
                  <c:v>8.1642666666666697E-2</c:v>
                </c:pt>
                <c:pt idx="358">
                  <c:v>0.1002259125</c:v>
                </c:pt>
                <c:pt idx="359">
                  <c:v>0.1068414041666667</c:v>
                </c:pt>
                <c:pt idx="360">
                  <c:v>0.10017361666666666</c:v>
                </c:pt>
                <c:pt idx="361">
                  <c:v>9.2094124999999999E-2</c:v>
                </c:pt>
                <c:pt idx="362">
                  <c:v>8.2819120833333315E-2</c:v>
                </c:pt>
                <c:pt idx="363">
                  <c:v>8.1086458333333306E-2</c:v>
                </c:pt>
                <c:pt idx="364">
                  <c:v>8.3955500000000016E-2</c:v>
                </c:pt>
                <c:pt idx="365">
                  <c:v>9.031848750000003E-2</c:v>
                </c:pt>
                <c:pt idx="366">
                  <c:v>0.10049575000000002</c:v>
                </c:pt>
                <c:pt idx="367">
                  <c:v>0.10502054999999999</c:v>
                </c:pt>
                <c:pt idx="368">
                  <c:v>9.7700966666666667E-2</c:v>
                </c:pt>
                <c:pt idx="369">
                  <c:v>0.10587013333333335</c:v>
                </c:pt>
                <c:pt idx="370">
                  <c:v>8.5723550000000009E-2</c:v>
                </c:pt>
                <c:pt idx="371">
                  <c:v>7.5817629166666692E-2</c:v>
                </c:pt>
                <c:pt idx="372">
                  <c:v>6.923422500000001E-2</c:v>
                </c:pt>
                <c:pt idx="373">
                  <c:v>7.4051979166666698E-2</c:v>
                </c:pt>
                <c:pt idx="374">
                  <c:v>8.330384583333332E-2</c:v>
                </c:pt>
                <c:pt idx="375">
                  <c:v>9.886239166666666E-2</c:v>
                </c:pt>
                <c:pt idx="376">
                  <c:v>0.10275664999999996</c:v>
                </c:pt>
                <c:pt idx="377">
                  <c:v>9.9127237499999993E-2</c:v>
                </c:pt>
                <c:pt idx="378">
                  <c:v>9.3811891666666619E-2</c:v>
                </c:pt>
                <c:pt idx="379">
                  <c:v>8.999295000000003E-2</c:v>
                </c:pt>
                <c:pt idx="380">
                  <c:v>9.1568100000000013E-2</c:v>
                </c:pt>
                <c:pt idx="381">
                  <c:v>9.0202845833333323E-2</c:v>
                </c:pt>
                <c:pt idx="382">
                  <c:v>9.4076108333333325E-2</c:v>
                </c:pt>
                <c:pt idx="383">
                  <c:v>0.10478441250000003</c:v>
                </c:pt>
                <c:pt idx="384">
                  <c:v>0.10669816666666662</c:v>
                </c:pt>
                <c:pt idx="385">
                  <c:v>0.11225597500000004</c:v>
                </c:pt>
                <c:pt idx="386">
                  <c:v>0.10850788750000002</c:v>
                </c:pt>
                <c:pt idx="387">
                  <c:v>0.10271688333333331</c:v>
                </c:pt>
                <c:pt idx="388">
                  <c:v>9.8961566666666709E-2</c:v>
                </c:pt>
                <c:pt idx="389">
                  <c:v>9.6353124999999984E-2</c:v>
                </c:pt>
                <c:pt idx="390">
                  <c:v>8.0388425000000013E-2</c:v>
                </c:pt>
                <c:pt idx="391">
                  <c:v>9.6554604166666669E-2</c:v>
                </c:pt>
                <c:pt idx="392">
                  <c:v>9.6119466666666653E-2</c:v>
                </c:pt>
                <c:pt idx="393">
                  <c:v>0.10066158333333333</c:v>
                </c:pt>
                <c:pt idx="394">
                  <c:v>0.10754158333333337</c:v>
                </c:pt>
                <c:pt idx="395">
                  <c:v>0.11093724999999999</c:v>
                </c:pt>
                <c:pt idx="396">
                  <c:v>0.10958934583333334</c:v>
                </c:pt>
                <c:pt idx="397">
                  <c:v>0.10906371250000002</c:v>
                </c:pt>
                <c:pt idx="398">
                  <c:v>0.10465878750000003</c:v>
                </c:pt>
                <c:pt idx="399">
                  <c:v>0.10358975833333334</c:v>
                </c:pt>
                <c:pt idx="400">
                  <c:v>0.10244608333333337</c:v>
                </c:pt>
                <c:pt idx="401">
                  <c:v>0.10244079999999994</c:v>
                </c:pt>
                <c:pt idx="402">
                  <c:v>9.6337120833333331E-2</c:v>
                </c:pt>
                <c:pt idx="403">
                  <c:v>9.1003295833333331E-2</c:v>
                </c:pt>
                <c:pt idx="404">
                  <c:v>9.6744320833333342E-2</c:v>
                </c:pt>
                <c:pt idx="405">
                  <c:v>9.5938495833333332E-2</c:v>
                </c:pt>
                <c:pt idx="406">
                  <c:v>9.2609487499999976E-2</c:v>
                </c:pt>
                <c:pt idx="407">
                  <c:v>8.8440704166666648E-2</c:v>
                </c:pt>
                <c:pt idx="408">
                  <c:v>8.3845895833333337E-2</c:v>
                </c:pt>
                <c:pt idx="409">
                  <c:v>8.5328100000000032E-2</c:v>
                </c:pt>
                <c:pt idx="410">
                  <c:v>8.5887716666666614E-2</c:v>
                </c:pt>
                <c:pt idx="411">
                  <c:v>8.3335154166666744E-2</c:v>
                </c:pt>
                <c:pt idx="412">
                  <c:v>8.44221E-2</c:v>
                </c:pt>
                <c:pt idx="413">
                  <c:v>8.9510300000000015E-2</c:v>
                </c:pt>
                <c:pt idx="414">
                  <c:v>9.4404929166666679E-2</c:v>
                </c:pt>
                <c:pt idx="415">
                  <c:v>0.10000100416666666</c:v>
                </c:pt>
                <c:pt idx="416">
                  <c:v>0.10016464999999999</c:v>
                </c:pt>
                <c:pt idx="417">
                  <c:v>0.10157469583333334</c:v>
                </c:pt>
                <c:pt idx="418">
                  <c:v>9.761107916666667E-2</c:v>
                </c:pt>
                <c:pt idx="419">
                  <c:v>9.4410370833333326E-2</c:v>
                </c:pt>
                <c:pt idx="420">
                  <c:v>9.2627466666666686E-2</c:v>
                </c:pt>
                <c:pt idx="421">
                  <c:v>8.4048299999999992E-2</c:v>
                </c:pt>
                <c:pt idx="422">
                  <c:v>8.2779824999999987E-2</c:v>
                </c:pt>
                <c:pt idx="423">
                  <c:v>8.4943799999999986E-2</c:v>
                </c:pt>
                <c:pt idx="424">
                  <c:v>8.123980833333333E-2</c:v>
                </c:pt>
                <c:pt idx="425">
                  <c:v>8.4252766666666659E-2</c:v>
                </c:pt>
                <c:pt idx="426">
                  <c:v>8.8444612499999992E-2</c:v>
                </c:pt>
                <c:pt idx="427">
                  <c:v>9.9066287499999975E-2</c:v>
                </c:pt>
                <c:pt idx="428">
                  <c:v>0.11780963333333337</c:v>
                </c:pt>
                <c:pt idx="429">
                  <c:v>0.12681200833333331</c:v>
                </c:pt>
                <c:pt idx="430">
                  <c:v>0.11940158333333332</c:v>
                </c:pt>
                <c:pt idx="431">
                  <c:v>0.14565347499999998</c:v>
                </c:pt>
                <c:pt idx="432">
                  <c:v>0.15724017499999995</c:v>
                </c:pt>
                <c:pt idx="433">
                  <c:v>0.15019689166666667</c:v>
                </c:pt>
                <c:pt idx="434">
                  <c:v>0.16193771666666668</c:v>
                </c:pt>
                <c:pt idx="435">
                  <c:v>0.1788815416666667</c:v>
                </c:pt>
                <c:pt idx="436">
                  <c:v>0.20378299999999994</c:v>
                </c:pt>
                <c:pt idx="437">
                  <c:v>0.20746337499999992</c:v>
                </c:pt>
                <c:pt idx="438">
                  <c:v>0.20848646666666656</c:v>
                </c:pt>
                <c:pt idx="439">
                  <c:v>0.20589988333333328</c:v>
                </c:pt>
                <c:pt idx="440">
                  <c:v>0.17381656250000002</c:v>
                </c:pt>
                <c:pt idx="441">
                  <c:v>0.17833735416666666</c:v>
                </c:pt>
                <c:pt idx="442">
                  <c:v>0.16032359583333336</c:v>
                </c:pt>
                <c:pt idx="443">
                  <c:v>0.14617451249999999</c:v>
                </c:pt>
                <c:pt idx="444">
                  <c:v>0.16244335000000001</c:v>
                </c:pt>
                <c:pt idx="445">
                  <c:v>0.17312663333333334</c:v>
                </c:pt>
                <c:pt idx="446">
                  <c:v>0.176765425</c:v>
                </c:pt>
                <c:pt idx="447">
                  <c:v>0.17095783333333336</c:v>
                </c:pt>
                <c:pt idx="448">
                  <c:v>0.18171934166666665</c:v>
                </c:pt>
                <c:pt idx="449">
                  <c:v>0.13974163750000004</c:v>
                </c:pt>
                <c:pt idx="450">
                  <c:v>0.13005167500000001</c:v>
                </c:pt>
                <c:pt idx="451">
                  <c:v>0.14987060416666667</c:v>
                </c:pt>
                <c:pt idx="452">
                  <c:v>0.1742538708333333</c:v>
                </c:pt>
                <c:pt idx="453">
                  <c:v>0.18303061666666667</c:v>
                </c:pt>
                <c:pt idx="454">
                  <c:v>0.14911752500000003</c:v>
                </c:pt>
                <c:pt idx="455">
                  <c:v>0.14441017500000006</c:v>
                </c:pt>
                <c:pt idx="456">
                  <c:v>0.12442281250000002</c:v>
                </c:pt>
                <c:pt idx="457">
                  <c:v>0.10205195833333333</c:v>
                </c:pt>
                <c:pt idx="458">
                  <c:v>9.5187837499999955E-2</c:v>
                </c:pt>
                <c:pt idx="459">
                  <c:v>0.10220837499999999</c:v>
                </c:pt>
                <c:pt idx="460">
                  <c:v>9.4567820833333302E-2</c:v>
                </c:pt>
                <c:pt idx="461">
                  <c:v>9.2049633333333325E-2</c:v>
                </c:pt>
                <c:pt idx="462">
                  <c:v>0.10131924583333336</c:v>
                </c:pt>
                <c:pt idx="463">
                  <c:v>0.10691457499999997</c:v>
                </c:pt>
                <c:pt idx="464">
                  <c:v>0.102382575</c:v>
                </c:pt>
                <c:pt idx="465">
                  <c:v>0.11604018333333328</c:v>
                </c:pt>
                <c:pt idx="466">
                  <c:v>0.10971251666666668</c:v>
                </c:pt>
                <c:pt idx="467">
                  <c:v>0.12198954166666665</c:v>
                </c:pt>
                <c:pt idx="468">
                  <c:v>0.11264345833333336</c:v>
                </c:pt>
                <c:pt idx="469">
                  <c:v>0.1093085625</c:v>
                </c:pt>
                <c:pt idx="470">
                  <c:v>0.10457691666666666</c:v>
                </c:pt>
                <c:pt idx="471">
                  <c:v>9.9055925000000003E-2</c:v>
                </c:pt>
                <c:pt idx="472">
                  <c:v>9.7994879166666715E-2</c:v>
                </c:pt>
                <c:pt idx="473">
                  <c:v>9.3457695833333326E-2</c:v>
                </c:pt>
                <c:pt idx="474">
                  <c:v>9.4533704166666704E-2</c:v>
                </c:pt>
                <c:pt idx="475">
                  <c:v>9.5228058333333324E-2</c:v>
                </c:pt>
                <c:pt idx="476">
                  <c:v>9.6309916666666648E-2</c:v>
                </c:pt>
                <c:pt idx="477">
                  <c:v>0.10410117083333334</c:v>
                </c:pt>
                <c:pt idx="478">
                  <c:v>0.11157821666666666</c:v>
                </c:pt>
                <c:pt idx="479">
                  <c:v>0.11440228750000003</c:v>
                </c:pt>
                <c:pt idx="480">
                  <c:v>0.11404299166666668</c:v>
                </c:pt>
                <c:pt idx="481">
                  <c:v>0.10910406666666669</c:v>
                </c:pt>
                <c:pt idx="482">
                  <c:v>0.10832746666666672</c:v>
                </c:pt>
                <c:pt idx="483">
                  <c:v>0.107990525</c:v>
                </c:pt>
                <c:pt idx="484">
                  <c:v>0.10753635</c:v>
                </c:pt>
                <c:pt idx="485">
                  <c:v>0.10698301666666669</c:v>
                </c:pt>
                <c:pt idx="486">
                  <c:v>9.8981725000000007E-2</c:v>
                </c:pt>
                <c:pt idx="487">
                  <c:v>0.10657450000000002</c:v>
                </c:pt>
                <c:pt idx="488">
                  <c:v>0.10643418749999999</c:v>
                </c:pt>
                <c:pt idx="489">
                  <c:v>0.10870900000000001</c:v>
                </c:pt>
                <c:pt idx="490">
                  <c:v>0.10253384583333335</c:v>
                </c:pt>
                <c:pt idx="491">
                  <c:v>9.1993387499999982E-2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2F8F-4AAC-B187-4EF0B11F4A1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71272192"/>
        <c:axId val="271271016"/>
      </c:scatterChart>
      <c:valAx>
        <c:axId val="271272192"/>
        <c:scaling>
          <c:orientation val="minMax"/>
        </c:scaling>
        <c:delete val="0"/>
        <c:axPos val="b"/>
        <c:majorGridlines/>
        <c:numFmt formatCode="General" sourceLinked="1"/>
        <c:majorTickMark val="none"/>
        <c:minorTickMark val="none"/>
        <c:tickLblPos val="nextTo"/>
        <c:txPr>
          <a:bodyPr rot="-60000000" vert="horz"/>
          <a:lstStyle/>
          <a:p>
            <a:pPr>
              <a:defRPr/>
            </a:pPr>
            <a:endParaRPr lang="ru-RU"/>
          </a:p>
        </c:txPr>
        <c:crossAx val="271271016"/>
        <c:crosses val="autoZero"/>
        <c:crossBetween val="midCat"/>
      </c:valAx>
      <c:valAx>
        <c:axId val="271271016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txPr>
          <a:bodyPr rot="-60000000" vert="horz"/>
          <a:lstStyle/>
          <a:p>
            <a:pPr>
              <a:defRPr/>
            </a:pPr>
            <a:endParaRPr lang="ru-RU"/>
          </a:p>
        </c:txPr>
        <c:crossAx val="271272192"/>
        <c:crosses val="autoZero"/>
        <c:crossBetween val="midCat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28575">
              <a:noFill/>
            </a:ln>
          </c:spPr>
          <c:xVal>
            <c:strRef>
              <c:f>'1-00023'!$A:$A</c:f>
              <c:strCache>
                <c:ptCount val="689"/>
                <c:pt idx="0">
                  <c:v>Дата</c:v>
                </c:pt>
                <c:pt idx="1">
                  <c:v>20140101</c:v>
                </c:pt>
                <c:pt idx="2">
                  <c:v>20140102</c:v>
                </c:pt>
                <c:pt idx="3">
                  <c:v>20140103</c:v>
                </c:pt>
                <c:pt idx="4">
                  <c:v>20140104</c:v>
                </c:pt>
                <c:pt idx="5">
                  <c:v>20140105</c:v>
                </c:pt>
                <c:pt idx="6">
                  <c:v>20140106</c:v>
                </c:pt>
                <c:pt idx="7">
                  <c:v>20140107</c:v>
                </c:pt>
                <c:pt idx="8">
                  <c:v>20140108</c:v>
                </c:pt>
                <c:pt idx="9">
                  <c:v>20140109</c:v>
                </c:pt>
                <c:pt idx="10">
                  <c:v>20140110</c:v>
                </c:pt>
                <c:pt idx="11">
                  <c:v>20140115</c:v>
                </c:pt>
                <c:pt idx="12">
                  <c:v>20140116</c:v>
                </c:pt>
                <c:pt idx="13">
                  <c:v>20140117</c:v>
                </c:pt>
                <c:pt idx="14">
                  <c:v>20140118</c:v>
                </c:pt>
                <c:pt idx="15">
                  <c:v>20140119</c:v>
                </c:pt>
                <c:pt idx="16">
                  <c:v>20140120</c:v>
                </c:pt>
                <c:pt idx="17">
                  <c:v>20140121</c:v>
                </c:pt>
                <c:pt idx="18">
                  <c:v>20140122</c:v>
                </c:pt>
                <c:pt idx="19">
                  <c:v>20140123</c:v>
                </c:pt>
                <c:pt idx="20">
                  <c:v>20140124</c:v>
                </c:pt>
                <c:pt idx="21">
                  <c:v>20140125</c:v>
                </c:pt>
                <c:pt idx="22">
                  <c:v>20140126</c:v>
                </c:pt>
                <c:pt idx="23">
                  <c:v>20140127</c:v>
                </c:pt>
                <c:pt idx="24">
                  <c:v>20140128</c:v>
                </c:pt>
                <c:pt idx="25">
                  <c:v>20140129</c:v>
                </c:pt>
                <c:pt idx="26">
                  <c:v>20140130</c:v>
                </c:pt>
                <c:pt idx="27">
                  <c:v>20140131</c:v>
                </c:pt>
                <c:pt idx="28">
                  <c:v>20140201</c:v>
                </c:pt>
                <c:pt idx="29">
                  <c:v>20140202</c:v>
                </c:pt>
                <c:pt idx="30">
                  <c:v>20140203</c:v>
                </c:pt>
                <c:pt idx="31">
                  <c:v>20140204</c:v>
                </c:pt>
                <c:pt idx="32">
                  <c:v>20140205</c:v>
                </c:pt>
                <c:pt idx="33">
                  <c:v>20140206</c:v>
                </c:pt>
                <c:pt idx="34">
                  <c:v>20140213</c:v>
                </c:pt>
                <c:pt idx="35">
                  <c:v>20140214</c:v>
                </c:pt>
                <c:pt idx="36">
                  <c:v>20140215</c:v>
                </c:pt>
                <c:pt idx="37">
                  <c:v>20140216</c:v>
                </c:pt>
                <c:pt idx="38">
                  <c:v>20140217</c:v>
                </c:pt>
                <c:pt idx="39">
                  <c:v>20140218</c:v>
                </c:pt>
                <c:pt idx="40">
                  <c:v>20140219</c:v>
                </c:pt>
                <c:pt idx="41">
                  <c:v>20140220</c:v>
                </c:pt>
                <c:pt idx="42">
                  <c:v>20140221</c:v>
                </c:pt>
                <c:pt idx="43">
                  <c:v>20140226</c:v>
                </c:pt>
                <c:pt idx="44">
                  <c:v>20140227</c:v>
                </c:pt>
                <c:pt idx="45">
                  <c:v>20140228</c:v>
                </c:pt>
                <c:pt idx="46">
                  <c:v>20140301</c:v>
                </c:pt>
                <c:pt idx="47">
                  <c:v>20140302</c:v>
                </c:pt>
                <c:pt idx="48">
                  <c:v>20140303</c:v>
                </c:pt>
                <c:pt idx="49">
                  <c:v>20140304</c:v>
                </c:pt>
                <c:pt idx="50">
                  <c:v>20140305</c:v>
                </c:pt>
                <c:pt idx="51">
                  <c:v>20140306</c:v>
                </c:pt>
                <c:pt idx="52">
                  <c:v>20140307</c:v>
                </c:pt>
                <c:pt idx="53">
                  <c:v>20140308</c:v>
                </c:pt>
                <c:pt idx="54">
                  <c:v>20140309</c:v>
                </c:pt>
                <c:pt idx="55">
                  <c:v>20140310</c:v>
                </c:pt>
                <c:pt idx="56">
                  <c:v>20140311</c:v>
                </c:pt>
                <c:pt idx="57">
                  <c:v>20140312</c:v>
                </c:pt>
                <c:pt idx="58">
                  <c:v>20140313</c:v>
                </c:pt>
                <c:pt idx="59">
                  <c:v>20140314</c:v>
                </c:pt>
                <c:pt idx="60">
                  <c:v>20140315</c:v>
                </c:pt>
                <c:pt idx="61">
                  <c:v>20140316</c:v>
                </c:pt>
                <c:pt idx="62">
                  <c:v>20140317</c:v>
                </c:pt>
                <c:pt idx="63">
                  <c:v>20140318</c:v>
                </c:pt>
                <c:pt idx="64">
                  <c:v>20140319</c:v>
                </c:pt>
                <c:pt idx="65">
                  <c:v>20140322</c:v>
                </c:pt>
                <c:pt idx="66">
                  <c:v>20140323</c:v>
                </c:pt>
                <c:pt idx="67">
                  <c:v>20140324</c:v>
                </c:pt>
                <c:pt idx="68">
                  <c:v>20140325</c:v>
                </c:pt>
                <c:pt idx="69">
                  <c:v>20140326</c:v>
                </c:pt>
                <c:pt idx="70">
                  <c:v>20140327</c:v>
                </c:pt>
                <c:pt idx="71">
                  <c:v>20140328</c:v>
                </c:pt>
                <c:pt idx="72">
                  <c:v>20140329</c:v>
                </c:pt>
                <c:pt idx="73">
                  <c:v>20140330</c:v>
                </c:pt>
                <c:pt idx="74">
                  <c:v>20140331</c:v>
                </c:pt>
                <c:pt idx="75">
                  <c:v>20140401</c:v>
                </c:pt>
                <c:pt idx="76">
                  <c:v>20140403</c:v>
                </c:pt>
                <c:pt idx="77">
                  <c:v>20140404</c:v>
                </c:pt>
                <c:pt idx="78">
                  <c:v>20140405</c:v>
                </c:pt>
                <c:pt idx="79">
                  <c:v>20140406</c:v>
                </c:pt>
                <c:pt idx="80">
                  <c:v>20140407</c:v>
                </c:pt>
                <c:pt idx="81">
                  <c:v>20140408</c:v>
                </c:pt>
                <c:pt idx="82">
                  <c:v>20140409</c:v>
                </c:pt>
                <c:pt idx="83">
                  <c:v>20140410</c:v>
                </c:pt>
                <c:pt idx="84">
                  <c:v>20140411</c:v>
                </c:pt>
                <c:pt idx="85">
                  <c:v>20140412</c:v>
                </c:pt>
                <c:pt idx="86">
                  <c:v>20140413</c:v>
                </c:pt>
                <c:pt idx="87">
                  <c:v>20140414</c:v>
                </c:pt>
                <c:pt idx="88">
                  <c:v>20140415</c:v>
                </c:pt>
                <c:pt idx="89">
                  <c:v>20140416</c:v>
                </c:pt>
                <c:pt idx="90">
                  <c:v>20140417</c:v>
                </c:pt>
                <c:pt idx="91">
                  <c:v>20140418</c:v>
                </c:pt>
                <c:pt idx="92">
                  <c:v>20140419</c:v>
                </c:pt>
                <c:pt idx="93">
                  <c:v>20140420</c:v>
                </c:pt>
                <c:pt idx="94">
                  <c:v>20140421</c:v>
                </c:pt>
                <c:pt idx="95">
                  <c:v>20140422</c:v>
                </c:pt>
                <c:pt idx="96">
                  <c:v>20140423</c:v>
                </c:pt>
                <c:pt idx="97">
                  <c:v>20140424</c:v>
                </c:pt>
                <c:pt idx="98">
                  <c:v>20140425</c:v>
                </c:pt>
                <c:pt idx="99">
                  <c:v>20140426</c:v>
                </c:pt>
                <c:pt idx="100">
                  <c:v>20140427</c:v>
                </c:pt>
                <c:pt idx="101">
                  <c:v>20140428</c:v>
                </c:pt>
                <c:pt idx="102">
                  <c:v>20140429</c:v>
                </c:pt>
                <c:pt idx="103">
                  <c:v>20140430</c:v>
                </c:pt>
                <c:pt idx="104">
                  <c:v>20140501</c:v>
                </c:pt>
                <c:pt idx="105">
                  <c:v>20140502</c:v>
                </c:pt>
                <c:pt idx="106">
                  <c:v>20140503</c:v>
                </c:pt>
                <c:pt idx="107">
                  <c:v>20140504</c:v>
                </c:pt>
                <c:pt idx="108">
                  <c:v>20140505</c:v>
                </c:pt>
                <c:pt idx="109">
                  <c:v>20140506</c:v>
                </c:pt>
                <c:pt idx="110">
                  <c:v>20140507</c:v>
                </c:pt>
                <c:pt idx="111">
                  <c:v>20140508</c:v>
                </c:pt>
                <c:pt idx="112">
                  <c:v>20140509</c:v>
                </c:pt>
                <c:pt idx="113">
                  <c:v>20140510</c:v>
                </c:pt>
                <c:pt idx="114">
                  <c:v>20140511</c:v>
                </c:pt>
                <c:pt idx="115">
                  <c:v>20140512</c:v>
                </c:pt>
                <c:pt idx="116">
                  <c:v>20140514</c:v>
                </c:pt>
                <c:pt idx="117">
                  <c:v>20140515</c:v>
                </c:pt>
                <c:pt idx="118">
                  <c:v>20140516</c:v>
                </c:pt>
                <c:pt idx="119">
                  <c:v>20140517</c:v>
                </c:pt>
                <c:pt idx="120">
                  <c:v>20140518</c:v>
                </c:pt>
                <c:pt idx="121">
                  <c:v>20140519</c:v>
                </c:pt>
                <c:pt idx="122">
                  <c:v>20140520</c:v>
                </c:pt>
                <c:pt idx="123">
                  <c:v>20140521</c:v>
                </c:pt>
                <c:pt idx="124">
                  <c:v>20140522</c:v>
                </c:pt>
                <c:pt idx="125">
                  <c:v>20140523</c:v>
                </c:pt>
                <c:pt idx="126">
                  <c:v>20140524</c:v>
                </c:pt>
                <c:pt idx="127">
                  <c:v>20140525</c:v>
                </c:pt>
                <c:pt idx="128">
                  <c:v>20140526</c:v>
                </c:pt>
                <c:pt idx="129">
                  <c:v>20140527</c:v>
                </c:pt>
                <c:pt idx="130">
                  <c:v>20140528</c:v>
                </c:pt>
                <c:pt idx="131">
                  <c:v>20140529</c:v>
                </c:pt>
                <c:pt idx="132">
                  <c:v>20140530</c:v>
                </c:pt>
                <c:pt idx="133">
                  <c:v>20140531</c:v>
                </c:pt>
                <c:pt idx="134">
                  <c:v>20140601</c:v>
                </c:pt>
                <c:pt idx="135">
                  <c:v>20140602</c:v>
                </c:pt>
                <c:pt idx="136">
                  <c:v>20140603</c:v>
                </c:pt>
                <c:pt idx="137">
                  <c:v>20140604</c:v>
                </c:pt>
                <c:pt idx="138">
                  <c:v>20140605</c:v>
                </c:pt>
                <c:pt idx="139">
                  <c:v>20140606</c:v>
                </c:pt>
                <c:pt idx="140">
                  <c:v>20140607</c:v>
                </c:pt>
                <c:pt idx="141">
                  <c:v>20140608</c:v>
                </c:pt>
                <c:pt idx="142">
                  <c:v>20140609</c:v>
                </c:pt>
                <c:pt idx="143">
                  <c:v>20140610</c:v>
                </c:pt>
                <c:pt idx="144">
                  <c:v>20140611</c:v>
                </c:pt>
                <c:pt idx="145">
                  <c:v>20140612</c:v>
                </c:pt>
                <c:pt idx="146">
                  <c:v>20140613</c:v>
                </c:pt>
                <c:pt idx="147">
                  <c:v>20140614</c:v>
                </c:pt>
                <c:pt idx="148">
                  <c:v>20140615</c:v>
                </c:pt>
                <c:pt idx="149">
                  <c:v>20140616</c:v>
                </c:pt>
                <c:pt idx="150">
                  <c:v>20140617</c:v>
                </c:pt>
                <c:pt idx="151">
                  <c:v>20140618</c:v>
                </c:pt>
                <c:pt idx="152">
                  <c:v>20140619</c:v>
                </c:pt>
                <c:pt idx="153">
                  <c:v>20140620</c:v>
                </c:pt>
                <c:pt idx="154">
                  <c:v>20140621</c:v>
                </c:pt>
                <c:pt idx="155">
                  <c:v>20140622</c:v>
                </c:pt>
                <c:pt idx="156">
                  <c:v>20140623</c:v>
                </c:pt>
                <c:pt idx="157">
                  <c:v>20140624</c:v>
                </c:pt>
                <c:pt idx="158">
                  <c:v>20140625</c:v>
                </c:pt>
                <c:pt idx="159">
                  <c:v>20140626</c:v>
                </c:pt>
                <c:pt idx="160">
                  <c:v>20140627</c:v>
                </c:pt>
                <c:pt idx="161">
                  <c:v>20140628</c:v>
                </c:pt>
                <c:pt idx="162">
                  <c:v>20140629</c:v>
                </c:pt>
                <c:pt idx="163">
                  <c:v>20140630</c:v>
                </c:pt>
                <c:pt idx="164">
                  <c:v>20140701</c:v>
                </c:pt>
                <c:pt idx="165">
                  <c:v>20140702</c:v>
                </c:pt>
                <c:pt idx="166">
                  <c:v>20140703</c:v>
                </c:pt>
                <c:pt idx="167">
                  <c:v>20140704</c:v>
                </c:pt>
                <c:pt idx="168">
                  <c:v>20140705</c:v>
                </c:pt>
                <c:pt idx="169">
                  <c:v>20140706</c:v>
                </c:pt>
                <c:pt idx="170">
                  <c:v>20140707</c:v>
                </c:pt>
                <c:pt idx="171">
                  <c:v>20140708</c:v>
                </c:pt>
                <c:pt idx="172">
                  <c:v>20140725</c:v>
                </c:pt>
                <c:pt idx="173">
                  <c:v>20140726</c:v>
                </c:pt>
                <c:pt idx="174">
                  <c:v>20140727</c:v>
                </c:pt>
                <c:pt idx="175">
                  <c:v>20140728</c:v>
                </c:pt>
                <c:pt idx="176">
                  <c:v>20140729</c:v>
                </c:pt>
                <c:pt idx="177">
                  <c:v>20140730</c:v>
                </c:pt>
                <c:pt idx="178">
                  <c:v>20140731</c:v>
                </c:pt>
                <c:pt idx="179">
                  <c:v>20140801</c:v>
                </c:pt>
                <c:pt idx="180">
                  <c:v>20140802</c:v>
                </c:pt>
                <c:pt idx="181">
                  <c:v>20140803</c:v>
                </c:pt>
                <c:pt idx="182">
                  <c:v>20140804</c:v>
                </c:pt>
                <c:pt idx="183">
                  <c:v>20140805</c:v>
                </c:pt>
                <c:pt idx="184">
                  <c:v>20140806</c:v>
                </c:pt>
                <c:pt idx="185">
                  <c:v>20140807</c:v>
                </c:pt>
                <c:pt idx="186">
                  <c:v>20140808</c:v>
                </c:pt>
                <c:pt idx="187">
                  <c:v>20140809</c:v>
                </c:pt>
                <c:pt idx="188">
                  <c:v>20140810</c:v>
                </c:pt>
                <c:pt idx="189">
                  <c:v>20140811</c:v>
                </c:pt>
                <c:pt idx="190">
                  <c:v>20140812</c:v>
                </c:pt>
                <c:pt idx="191">
                  <c:v>20140813</c:v>
                </c:pt>
                <c:pt idx="192">
                  <c:v>20140814</c:v>
                </c:pt>
                <c:pt idx="193">
                  <c:v>20140815</c:v>
                </c:pt>
                <c:pt idx="194">
                  <c:v>20140816</c:v>
                </c:pt>
                <c:pt idx="195">
                  <c:v>20140817</c:v>
                </c:pt>
                <c:pt idx="196">
                  <c:v>20140818</c:v>
                </c:pt>
                <c:pt idx="197">
                  <c:v>20140819</c:v>
                </c:pt>
                <c:pt idx="198">
                  <c:v>20140820</c:v>
                </c:pt>
                <c:pt idx="199">
                  <c:v>20140821</c:v>
                </c:pt>
                <c:pt idx="200">
                  <c:v>20140822</c:v>
                </c:pt>
                <c:pt idx="201">
                  <c:v>20140823</c:v>
                </c:pt>
                <c:pt idx="202">
                  <c:v>20140824</c:v>
                </c:pt>
                <c:pt idx="203">
                  <c:v>20140825</c:v>
                </c:pt>
                <c:pt idx="204">
                  <c:v>20140906</c:v>
                </c:pt>
                <c:pt idx="205">
                  <c:v>20140907</c:v>
                </c:pt>
                <c:pt idx="206">
                  <c:v>20140908</c:v>
                </c:pt>
                <c:pt idx="207">
                  <c:v>20140909</c:v>
                </c:pt>
                <c:pt idx="208">
                  <c:v>20140910</c:v>
                </c:pt>
                <c:pt idx="209">
                  <c:v>20140911</c:v>
                </c:pt>
                <c:pt idx="210">
                  <c:v>20140912</c:v>
                </c:pt>
                <c:pt idx="211">
                  <c:v>20140913</c:v>
                </c:pt>
                <c:pt idx="212">
                  <c:v>20140914</c:v>
                </c:pt>
                <c:pt idx="213">
                  <c:v>20140915</c:v>
                </c:pt>
                <c:pt idx="214">
                  <c:v>20140916</c:v>
                </c:pt>
                <c:pt idx="215">
                  <c:v>20140917</c:v>
                </c:pt>
                <c:pt idx="216">
                  <c:v>20140918</c:v>
                </c:pt>
                <c:pt idx="217">
                  <c:v>20140919</c:v>
                </c:pt>
                <c:pt idx="218">
                  <c:v>20140920</c:v>
                </c:pt>
                <c:pt idx="219">
                  <c:v>20140921</c:v>
                </c:pt>
                <c:pt idx="220">
                  <c:v>20140922</c:v>
                </c:pt>
                <c:pt idx="221">
                  <c:v>20140923</c:v>
                </c:pt>
                <c:pt idx="222">
                  <c:v>20140924</c:v>
                </c:pt>
                <c:pt idx="223">
                  <c:v>20140925</c:v>
                </c:pt>
                <c:pt idx="224">
                  <c:v>20140926</c:v>
                </c:pt>
                <c:pt idx="225">
                  <c:v>20140927</c:v>
                </c:pt>
                <c:pt idx="226">
                  <c:v>20140928</c:v>
                </c:pt>
                <c:pt idx="227">
                  <c:v>20140929</c:v>
                </c:pt>
                <c:pt idx="228">
                  <c:v>20140930</c:v>
                </c:pt>
                <c:pt idx="229">
                  <c:v>20141001</c:v>
                </c:pt>
                <c:pt idx="230">
                  <c:v>20141002</c:v>
                </c:pt>
                <c:pt idx="231">
                  <c:v>20141003</c:v>
                </c:pt>
                <c:pt idx="232">
                  <c:v>20141004</c:v>
                </c:pt>
                <c:pt idx="233">
                  <c:v>20141005</c:v>
                </c:pt>
                <c:pt idx="234">
                  <c:v>20141006</c:v>
                </c:pt>
                <c:pt idx="235">
                  <c:v>20141007</c:v>
                </c:pt>
                <c:pt idx="236">
                  <c:v>20141008</c:v>
                </c:pt>
                <c:pt idx="237">
                  <c:v>20141009</c:v>
                </c:pt>
                <c:pt idx="238">
                  <c:v>20141010</c:v>
                </c:pt>
                <c:pt idx="239">
                  <c:v>20141011</c:v>
                </c:pt>
                <c:pt idx="240">
                  <c:v>20141012</c:v>
                </c:pt>
                <c:pt idx="241">
                  <c:v>20141013</c:v>
                </c:pt>
                <c:pt idx="242">
                  <c:v>20141014</c:v>
                </c:pt>
                <c:pt idx="243">
                  <c:v>20141017</c:v>
                </c:pt>
                <c:pt idx="244">
                  <c:v>20141018</c:v>
                </c:pt>
                <c:pt idx="245">
                  <c:v>20141019</c:v>
                </c:pt>
                <c:pt idx="246">
                  <c:v>20141020</c:v>
                </c:pt>
                <c:pt idx="247">
                  <c:v>20141021</c:v>
                </c:pt>
                <c:pt idx="248">
                  <c:v>20141028</c:v>
                </c:pt>
                <c:pt idx="249">
                  <c:v>20141029</c:v>
                </c:pt>
                <c:pt idx="250">
                  <c:v>20141030</c:v>
                </c:pt>
                <c:pt idx="251">
                  <c:v>20141031</c:v>
                </c:pt>
                <c:pt idx="252">
                  <c:v>20141101</c:v>
                </c:pt>
                <c:pt idx="253">
                  <c:v>20141102</c:v>
                </c:pt>
                <c:pt idx="254">
                  <c:v>20141103</c:v>
                </c:pt>
                <c:pt idx="255">
                  <c:v>20141104</c:v>
                </c:pt>
                <c:pt idx="256">
                  <c:v>20141105</c:v>
                </c:pt>
                <c:pt idx="257">
                  <c:v>20141106</c:v>
                </c:pt>
                <c:pt idx="258">
                  <c:v>20141107</c:v>
                </c:pt>
                <c:pt idx="259">
                  <c:v>20141108</c:v>
                </c:pt>
                <c:pt idx="260">
                  <c:v>20141109</c:v>
                </c:pt>
                <c:pt idx="261">
                  <c:v>20141110</c:v>
                </c:pt>
                <c:pt idx="262">
                  <c:v>20141111</c:v>
                </c:pt>
                <c:pt idx="263">
                  <c:v>20141112</c:v>
                </c:pt>
                <c:pt idx="264">
                  <c:v>20141113</c:v>
                </c:pt>
                <c:pt idx="265">
                  <c:v>20141114</c:v>
                </c:pt>
                <c:pt idx="266">
                  <c:v>20141115</c:v>
                </c:pt>
                <c:pt idx="267">
                  <c:v>20141116</c:v>
                </c:pt>
                <c:pt idx="268">
                  <c:v>20141117</c:v>
                </c:pt>
                <c:pt idx="269">
                  <c:v>20141120</c:v>
                </c:pt>
                <c:pt idx="270">
                  <c:v>20141121</c:v>
                </c:pt>
                <c:pt idx="271">
                  <c:v>20141122</c:v>
                </c:pt>
                <c:pt idx="272">
                  <c:v>20141123</c:v>
                </c:pt>
                <c:pt idx="273">
                  <c:v>20141124</c:v>
                </c:pt>
                <c:pt idx="274">
                  <c:v>20141125</c:v>
                </c:pt>
                <c:pt idx="275">
                  <c:v>20141126</c:v>
                </c:pt>
                <c:pt idx="276">
                  <c:v>20141127</c:v>
                </c:pt>
                <c:pt idx="277">
                  <c:v>20141128</c:v>
                </c:pt>
                <c:pt idx="278">
                  <c:v>20141129</c:v>
                </c:pt>
                <c:pt idx="279">
                  <c:v>20141130</c:v>
                </c:pt>
                <c:pt idx="280">
                  <c:v>20141201</c:v>
                </c:pt>
                <c:pt idx="281">
                  <c:v>20141209</c:v>
                </c:pt>
                <c:pt idx="282">
                  <c:v>20141211</c:v>
                </c:pt>
                <c:pt idx="283">
                  <c:v>20141212</c:v>
                </c:pt>
                <c:pt idx="284">
                  <c:v>20141213</c:v>
                </c:pt>
                <c:pt idx="285">
                  <c:v>20141214</c:v>
                </c:pt>
                <c:pt idx="286">
                  <c:v>20141215</c:v>
                </c:pt>
                <c:pt idx="287">
                  <c:v>20141216</c:v>
                </c:pt>
                <c:pt idx="288">
                  <c:v>20141217</c:v>
                </c:pt>
                <c:pt idx="289">
                  <c:v>20141218</c:v>
                </c:pt>
                <c:pt idx="290">
                  <c:v>20141219</c:v>
                </c:pt>
                <c:pt idx="291">
                  <c:v>20141220</c:v>
                </c:pt>
                <c:pt idx="292">
                  <c:v>20141221</c:v>
                </c:pt>
                <c:pt idx="293">
                  <c:v>20141222</c:v>
                </c:pt>
                <c:pt idx="294">
                  <c:v>20141225</c:v>
                </c:pt>
                <c:pt idx="295">
                  <c:v>20141226</c:v>
                </c:pt>
                <c:pt idx="296">
                  <c:v>20141227</c:v>
                </c:pt>
                <c:pt idx="297">
                  <c:v>20141228</c:v>
                </c:pt>
                <c:pt idx="298">
                  <c:v>20141229</c:v>
                </c:pt>
                <c:pt idx="299">
                  <c:v>20141230</c:v>
                </c:pt>
                <c:pt idx="300">
                  <c:v>20141231</c:v>
                </c:pt>
                <c:pt idx="301">
                  <c:v>20150101</c:v>
                </c:pt>
                <c:pt idx="302">
                  <c:v>20150102</c:v>
                </c:pt>
                <c:pt idx="303">
                  <c:v>20150103</c:v>
                </c:pt>
                <c:pt idx="304">
                  <c:v>20150104</c:v>
                </c:pt>
                <c:pt idx="305">
                  <c:v>20150105</c:v>
                </c:pt>
                <c:pt idx="306">
                  <c:v>20150106</c:v>
                </c:pt>
                <c:pt idx="307">
                  <c:v>20150107</c:v>
                </c:pt>
                <c:pt idx="308">
                  <c:v>20150108</c:v>
                </c:pt>
                <c:pt idx="309">
                  <c:v>20150109</c:v>
                </c:pt>
                <c:pt idx="310">
                  <c:v>20150110</c:v>
                </c:pt>
                <c:pt idx="311">
                  <c:v>20150111</c:v>
                </c:pt>
                <c:pt idx="312">
                  <c:v>20150112</c:v>
                </c:pt>
                <c:pt idx="313">
                  <c:v>20150113</c:v>
                </c:pt>
                <c:pt idx="314">
                  <c:v>20150114</c:v>
                </c:pt>
                <c:pt idx="315">
                  <c:v>20150115</c:v>
                </c:pt>
                <c:pt idx="316">
                  <c:v>20150116</c:v>
                </c:pt>
                <c:pt idx="317">
                  <c:v>20150117</c:v>
                </c:pt>
                <c:pt idx="318">
                  <c:v>20150118</c:v>
                </c:pt>
                <c:pt idx="319">
                  <c:v>20150119</c:v>
                </c:pt>
                <c:pt idx="320">
                  <c:v>20150120</c:v>
                </c:pt>
                <c:pt idx="321">
                  <c:v>20150121</c:v>
                </c:pt>
                <c:pt idx="322">
                  <c:v>20150122</c:v>
                </c:pt>
                <c:pt idx="323">
                  <c:v>20150123</c:v>
                </c:pt>
                <c:pt idx="324">
                  <c:v>20150124</c:v>
                </c:pt>
                <c:pt idx="325">
                  <c:v>20150125</c:v>
                </c:pt>
                <c:pt idx="326">
                  <c:v>20150126</c:v>
                </c:pt>
                <c:pt idx="327">
                  <c:v>20150127</c:v>
                </c:pt>
                <c:pt idx="328">
                  <c:v>20150128</c:v>
                </c:pt>
                <c:pt idx="329">
                  <c:v>20150129</c:v>
                </c:pt>
                <c:pt idx="330">
                  <c:v>20150130</c:v>
                </c:pt>
                <c:pt idx="331">
                  <c:v>20150131</c:v>
                </c:pt>
                <c:pt idx="332">
                  <c:v>20150201</c:v>
                </c:pt>
                <c:pt idx="333">
                  <c:v>20150202</c:v>
                </c:pt>
                <c:pt idx="334">
                  <c:v>20150203</c:v>
                </c:pt>
                <c:pt idx="335">
                  <c:v>20150204</c:v>
                </c:pt>
                <c:pt idx="336">
                  <c:v>20150205</c:v>
                </c:pt>
                <c:pt idx="337">
                  <c:v>20150206</c:v>
                </c:pt>
                <c:pt idx="338">
                  <c:v>20150207</c:v>
                </c:pt>
                <c:pt idx="339">
                  <c:v>20150208</c:v>
                </c:pt>
                <c:pt idx="340">
                  <c:v>20150209</c:v>
                </c:pt>
                <c:pt idx="341">
                  <c:v>20150210</c:v>
                </c:pt>
                <c:pt idx="342">
                  <c:v>20150211</c:v>
                </c:pt>
                <c:pt idx="343">
                  <c:v>20150212</c:v>
                </c:pt>
                <c:pt idx="344">
                  <c:v>20150213</c:v>
                </c:pt>
                <c:pt idx="345">
                  <c:v>20150214</c:v>
                </c:pt>
                <c:pt idx="346">
                  <c:v>20150215</c:v>
                </c:pt>
                <c:pt idx="347">
                  <c:v>20150216</c:v>
                </c:pt>
                <c:pt idx="348">
                  <c:v>20150217</c:v>
                </c:pt>
                <c:pt idx="349">
                  <c:v>20150218</c:v>
                </c:pt>
                <c:pt idx="350">
                  <c:v>20150219</c:v>
                </c:pt>
                <c:pt idx="351">
                  <c:v>20150220</c:v>
                </c:pt>
                <c:pt idx="352">
                  <c:v>20150221</c:v>
                </c:pt>
                <c:pt idx="353">
                  <c:v>20150222</c:v>
                </c:pt>
                <c:pt idx="354">
                  <c:v>20150223</c:v>
                </c:pt>
                <c:pt idx="355">
                  <c:v>20150224</c:v>
                </c:pt>
                <c:pt idx="356">
                  <c:v>20150225</c:v>
                </c:pt>
                <c:pt idx="357">
                  <c:v>20150226</c:v>
                </c:pt>
                <c:pt idx="358">
                  <c:v>20150227</c:v>
                </c:pt>
                <c:pt idx="359">
                  <c:v>20150228</c:v>
                </c:pt>
                <c:pt idx="360">
                  <c:v>20150301</c:v>
                </c:pt>
                <c:pt idx="361">
                  <c:v>20150302</c:v>
                </c:pt>
                <c:pt idx="362">
                  <c:v>20150303</c:v>
                </c:pt>
                <c:pt idx="363">
                  <c:v>20150304</c:v>
                </c:pt>
                <c:pt idx="364">
                  <c:v>20150305</c:v>
                </c:pt>
                <c:pt idx="365">
                  <c:v>20150306</c:v>
                </c:pt>
                <c:pt idx="366">
                  <c:v>20150307</c:v>
                </c:pt>
                <c:pt idx="367">
                  <c:v>20150308</c:v>
                </c:pt>
                <c:pt idx="368">
                  <c:v>20150309</c:v>
                </c:pt>
                <c:pt idx="369">
                  <c:v>20150310</c:v>
                </c:pt>
                <c:pt idx="370">
                  <c:v>20150311</c:v>
                </c:pt>
                <c:pt idx="371">
                  <c:v>20150312</c:v>
                </c:pt>
                <c:pt idx="372">
                  <c:v>20150313</c:v>
                </c:pt>
                <c:pt idx="373">
                  <c:v>20150314</c:v>
                </c:pt>
                <c:pt idx="374">
                  <c:v>20150315</c:v>
                </c:pt>
                <c:pt idx="375">
                  <c:v>20150316</c:v>
                </c:pt>
                <c:pt idx="376">
                  <c:v>20150317</c:v>
                </c:pt>
                <c:pt idx="377">
                  <c:v>20150318</c:v>
                </c:pt>
                <c:pt idx="378">
                  <c:v>20150319</c:v>
                </c:pt>
                <c:pt idx="379">
                  <c:v>20150320</c:v>
                </c:pt>
                <c:pt idx="380">
                  <c:v>20150321</c:v>
                </c:pt>
                <c:pt idx="381">
                  <c:v>20150322</c:v>
                </c:pt>
                <c:pt idx="382">
                  <c:v>20150323</c:v>
                </c:pt>
                <c:pt idx="383">
                  <c:v>20150324</c:v>
                </c:pt>
                <c:pt idx="384">
                  <c:v>20150325</c:v>
                </c:pt>
                <c:pt idx="385">
                  <c:v>20150326</c:v>
                </c:pt>
                <c:pt idx="386">
                  <c:v>20150327</c:v>
                </c:pt>
                <c:pt idx="387">
                  <c:v>20150328</c:v>
                </c:pt>
                <c:pt idx="388">
                  <c:v>20150329</c:v>
                </c:pt>
                <c:pt idx="389">
                  <c:v>20150330</c:v>
                </c:pt>
                <c:pt idx="390">
                  <c:v>20150331</c:v>
                </c:pt>
                <c:pt idx="391">
                  <c:v>20150401</c:v>
                </c:pt>
                <c:pt idx="392">
                  <c:v>20150402</c:v>
                </c:pt>
                <c:pt idx="393">
                  <c:v>20150403</c:v>
                </c:pt>
                <c:pt idx="394">
                  <c:v>20150404</c:v>
                </c:pt>
                <c:pt idx="395">
                  <c:v>20150405</c:v>
                </c:pt>
                <c:pt idx="396">
                  <c:v>20150406</c:v>
                </c:pt>
                <c:pt idx="397">
                  <c:v>20150407</c:v>
                </c:pt>
                <c:pt idx="398">
                  <c:v>20150408</c:v>
                </c:pt>
                <c:pt idx="399">
                  <c:v>20150409</c:v>
                </c:pt>
                <c:pt idx="400">
                  <c:v>20150410</c:v>
                </c:pt>
                <c:pt idx="401">
                  <c:v>20150411</c:v>
                </c:pt>
                <c:pt idx="402">
                  <c:v>20150412</c:v>
                </c:pt>
                <c:pt idx="403">
                  <c:v>20150413</c:v>
                </c:pt>
                <c:pt idx="404">
                  <c:v>20150414</c:v>
                </c:pt>
                <c:pt idx="405">
                  <c:v>20150415</c:v>
                </c:pt>
                <c:pt idx="406">
                  <c:v>20150416</c:v>
                </c:pt>
                <c:pt idx="407">
                  <c:v>20150417</c:v>
                </c:pt>
                <c:pt idx="408">
                  <c:v>20150418</c:v>
                </c:pt>
                <c:pt idx="409">
                  <c:v>20150419</c:v>
                </c:pt>
                <c:pt idx="410">
                  <c:v>20150420</c:v>
                </c:pt>
                <c:pt idx="411">
                  <c:v>20150421</c:v>
                </c:pt>
                <c:pt idx="412">
                  <c:v>20150422</c:v>
                </c:pt>
                <c:pt idx="413">
                  <c:v>20150423</c:v>
                </c:pt>
                <c:pt idx="414">
                  <c:v>20150424</c:v>
                </c:pt>
                <c:pt idx="415">
                  <c:v>20150425</c:v>
                </c:pt>
                <c:pt idx="416">
                  <c:v>20150426</c:v>
                </c:pt>
                <c:pt idx="417">
                  <c:v>20150427</c:v>
                </c:pt>
                <c:pt idx="418">
                  <c:v>20150428</c:v>
                </c:pt>
                <c:pt idx="419">
                  <c:v>20150429</c:v>
                </c:pt>
                <c:pt idx="420">
                  <c:v>20150430</c:v>
                </c:pt>
                <c:pt idx="421">
                  <c:v>20150501</c:v>
                </c:pt>
                <c:pt idx="422">
                  <c:v>20150502</c:v>
                </c:pt>
                <c:pt idx="423">
                  <c:v>20150503</c:v>
                </c:pt>
                <c:pt idx="424">
                  <c:v>20150504</c:v>
                </c:pt>
                <c:pt idx="425">
                  <c:v>20150505</c:v>
                </c:pt>
                <c:pt idx="426">
                  <c:v>20150506</c:v>
                </c:pt>
                <c:pt idx="427">
                  <c:v>20150507</c:v>
                </c:pt>
                <c:pt idx="428">
                  <c:v>20150508</c:v>
                </c:pt>
                <c:pt idx="429">
                  <c:v>20150509</c:v>
                </c:pt>
                <c:pt idx="430">
                  <c:v>20150510</c:v>
                </c:pt>
                <c:pt idx="431">
                  <c:v>20150511</c:v>
                </c:pt>
                <c:pt idx="432">
                  <c:v>20150512</c:v>
                </c:pt>
                <c:pt idx="433">
                  <c:v>20150513</c:v>
                </c:pt>
                <c:pt idx="434">
                  <c:v>20150514</c:v>
                </c:pt>
                <c:pt idx="435">
                  <c:v>20150515</c:v>
                </c:pt>
                <c:pt idx="436">
                  <c:v>20150516</c:v>
                </c:pt>
                <c:pt idx="437">
                  <c:v>20150517</c:v>
                </c:pt>
                <c:pt idx="438">
                  <c:v>20150518</c:v>
                </c:pt>
                <c:pt idx="439">
                  <c:v>20150519</c:v>
                </c:pt>
                <c:pt idx="440">
                  <c:v>20150520</c:v>
                </c:pt>
                <c:pt idx="441">
                  <c:v>20150521</c:v>
                </c:pt>
                <c:pt idx="442">
                  <c:v>20150522</c:v>
                </c:pt>
                <c:pt idx="443">
                  <c:v>20150523</c:v>
                </c:pt>
                <c:pt idx="444">
                  <c:v>20150524</c:v>
                </c:pt>
                <c:pt idx="445">
                  <c:v>20150525</c:v>
                </c:pt>
                <c:pt idx="446">
                  <c:v>20150526</c:v>
                </c:pt>
                <c:pt idx="447">
                  <c:v>20150527</c:v>
                </c:pt>
                <c:pt idx="448">
                  <c:v>20150528</c:v>
                </c:pt>
                <c:pt idx="449">
                  <c:v>20150529</c:v>
                </c:pt>
                <c:pt idx="450">
                  <c:v>20150530</c:v>
                </c:pt>
                <c:pt idx="451">
                  <c:v>20150531</c:v>
                </c:pt>
                <c:pt idx="452">
                  <c:v>20150601</c:v>
                </c:pt>
                <c:pt idx="453">
                  <c:v>20150602</c:v>
                </c:pt>
                <c:pt idx="454">
                  <c:v>20150603</c:v>
                </c:pt>
                <c:pt idx="455">
                  <c:v>20150604</c:v>
                </c:pt>
                <c:pt idx="456">
                  <c:v>20150605</c:v>
                </c:pt>
                <c:pt idx="457">
                  <c:v>20150606</c:v>
                </c:pt>
                <c:pt idx="458">
                  <c:v>20150607</c:v>
                </c:pt>
                <c:pt idx="459">
                  <c:v>20150608</c:v>
                </c:pt>
                <c:pt idx="460">
                  <c:v>20150609</c:v>
                </c:pt>
                <c:pt idx="461">
                  <c:v>20150610</c:v>
                </c:pt>
                <c:pt idx="462">
                  <c:v>20150611</c:v>
                </c:pt>
                <c:pt idx="463">
                  <c:v>20150612</c:v>
                </c:pt>
                <c:pt idx="464">
                  <c:v>20150613</c:v>
                </c:pt>
                <c:pt idx="465">
                  <c:v>20150614</c:v>
                </c:pt>
                <c:pt idx="466">
                  <c:v>20150615</c:v>
                </c:pt>
                <c:pt idx="467">
                  <c:v>20150616</c:v>
                </c:pt>
                <c:pt idx="468">
                  <c:v>20150617</c:v>
                </c:pt>
                <c:pt idx="469">
                  <c:v>20150618</c:v>
                </c:pt>
                <c:pt idx="470">
                  <c:v>20150619</c:v>
                </c:pt>
                <c:pt idx="471">
                  <c:v>20150620</c:v>
                </c:pt>
                <c:pt idx="472">
                  <c:v>20150621</c:v>
                </c:pt>
                <c:pt idx="473">
                  <c:v>20150622</c:v>
                </c:pt>
                <c:pt idx="474">
                  <c:v>20150702</c:v>
                </c:pt>
                <c:pt idx="475">
                  <c:v>20150703</c:v>
                </c:pt>
                <c:pt idx="476">
                  <c:v>20150704</c:v>
                </c:pt>
                <c:pt idx="477">
                  <c:v>20150705</c:v>
                </c:pt>
                <c:pt idx="478">
                  <c:v>20150706</c:v>
                </c:pt>
                <c:pt idx="479">
                  <c:v>20150707</c:v>
                </c:pt>
                <c:pt idx="480">
                  <c:v>20150708</c:v>
                </c:pt>
                <c:pt idx="481">
                  <c:v>20150710</c:v>
                </c:pt>
                <c:pt idx="482">
                  <c:v>20150711</c:v>
                </c:pt>
                <c:pt idx="483">
                  <c:v>20150712</c:v>
                </c:pt>
                <c:pt idx="484">
                  <c:v>20150713</c:v>
                </c:pt>
                <c:pt idx="485">
                  <c:v>20150725</c:v>
                </c:pt>
                <c:pt idx="486">
                  <c:v>20150726</c:v>
                </c:pt>
                <c:pt idx="487">
                  <c:v>20150727</c:v>
                </c:pt>
                <c:pt idx="488">
                  <c:v>20150728</c:v>
                </c:pt>
                <c:pt idx="489">
                  <c:v>20150729</c:v>
                </c:pt>
                <c:pt idx="490">
                  <c:v>20150730</c:v>
                </c:pt>
                <c:pt idx="491">
                  <c:v>20150731</c:v>
                </c:pt>
                <c:pt idx="492">
                  <c:v>20150801</c:v>
                </c:pt>
                <c:pt idx="493">
                  <c:v>20150802</c:v>
                </c:pt>
                <c:pt idx="494">
                  <c:v>20150803</c:v>
                </c:pt>
                <c:pt idx="495">
                  <c:v>20150804</c:v>
                </c:pt>
                <c:pt idx="496">
                  <c:v>20150805</c:v>
                </c:pt>
                <c:pt idx="497">
                  <c:v>20150806</c:v>
                </c:pt>
                <c:pt idx="498">
                  <c:v>20150807</c:v>
                </c:pt>
                <c:pt idx="499">
                  <c:v>20150808</c:v>
                </c:pt>
                <c:pt idx="500">
                  <c:v>20150809</c:v>
                </c:pt>
                <c:pt idx="501">
                  <c:v>20150810</c:v>
                </c:pt>
                <c:pt idx="502">
                  <c:v>20150811</c:v>
                </c:pt>
                <c:pt idx="503">
                  <c:v>20150812</c:v>
                </c:pt>
                <c:pt idx="504">
                  <c:v>20150814</c:v>
                </c:pt>
                <c:pt idx="505">
                  <c:v>20150817</c:v>
                </c:pt>
                <c:pt idx="506">
                  <c:v>20150818</c:v>
                </c:pt>
                <c:pt idx="507">
                  <c:v>20150819</c:v>
                </c:pt>
                <c:pt idx="508">
                  <c:v>20150820</c:v>
                </c:pt>
                <c:pt idx="509">
                  <c:v>20150821</c:v>
                </c:pt>
                <c:pt idx="510">
                  <c:v>20150822</c:v>
                </c:pt>
                <c:pt idx="511">
                  <c:v>20150823</c:v>
                </c:pt>
                <c:pt idx="512">
                  <c:v>20150824</c:v>
                </c:pt>
                <c:pt idx="513">
                  <c:v>20150825</c:v>
                </c:pt>
                <c:pt idx="514">
                  <c:v>20150826</c:v>
                </c:pt>
                <c:pt idx="515">
                  <c:v>20150828</c:v>
                </c:pt>
                <c:pt idx="516">
                  <c:v>20150829</c:v>
                </c:pt>
                <c:pt idx="517">
                  <c:v>20150830</c:v>
                </c:pt>
                <c:pt idx="518">
                  <c:v>20150831</c:v>
                </c:pt>
                <c:pt idx="519">
                  <c:v>20150901</c:v>
                </c:pt>
                <c:pt idx="520">
                  <c:v>20150902</c:v>
                </c:pt>
                <c:pt idx="521">
                  <c:v>20150903</c:v>
                </c:pt>
                <c:pt idx="522">
                  <c:v>20150904</c:v>
                </c:pt>
                <c:pt idx="523">
                  <c:v>20150905</c:v>
                </c:pt>
                <c:pt idx="524">
                  <c:v>20150906</c:v>
                </c:pt>
                <c:pt idx="525">
                  <c:v>20150907</c:v>
                </c:pt>
                <c:pt idx="526">
                  <c:v>20150908</c:v>
                </c:pt>
                <c:pt idx="527">
                  <c:v>20150912</c:v>
                </c:pt>
                <c:pt idx="528">
                  <c:v>20150913</c:v>
                </c:pt>
                <c:pt idx="529">
                  <c:v>20150914</c:v>
                </c:pt>
                <c:pt idx="530">
                  <c:v>20150915</c:v>
                </c:pt>
                <c:pt idx="531">
                  <c:v>20150916</c:v>
                </c:pt>
                <c:pt idx="532">
                  <c:v>20150917</c:v>
                </c:pt>
                <c:pt idx="533">
                  <c:v>20150918</c:v>
                </c:pt>
                <c:pt idx="534">
                  <c:v>20150919</c:v>
                </c:pt>
                <c:pt idx="535">
                  <c:v>20150920</c:v>
                </c:pt>
                <c:pt idx="536">
                  <c:v>20150921</c:v>
                </c:pt>
                <c:pt idx="537">
                  <c:v>20150922</c:v>
                </c:pt>
                <c:pt idx="538">
                  <c:v>20150923</c:v>
                </c:pt>
                <c:pt idx="539">
                  <c:v>20150924</c:v>
                </c:pt>
                <c:pt idx="540">
                  <c:v>20150925</c:v>
                </c:pt>
                <c:pt idx="541">
                  <c:v>20150926</c:v>
                </c:pt>
                <c:pt idx="542">
                  <c:v>20150927</c:v>
                </c:pt>
                <c:pt idx="543">
                  <c:v>20150928</c:v>
                </c:pt>
                <c:pt idx="544">
                  <c:v>20150929</c:v>
                </c:pt>
                <c:pt idx="545">
                  <c:v>20150930</c:v>
                </c:pt>
                <c:pt idx="546">
                  <c:v>20151001</c:v>
                </c:pt>
                <c:pt idx="547">
                  <c:v>20151002</c:v>
                </c:pt>
                <c:pt idx="548">
                  <c:v>20151003</c:v>
                </c:pt>
                <c:pt idx="549">
                  <c:v>20151004</c:v>
                </c:pt>
                <c:pt idx="550">
                  <c:v>20151005</c:v>
                </c:pt>
                <c:pt idx="551">
                  <c:v>20151006</c:v>
                </c:pt>
                <c:pt idx="552">
                  <c:v>20151007</c:v>
                </c:pt>
                <c:pt idx="553">
                  <c:v>20151008</c:v>
                </c:pt>
                <c:pt idx="554">
                  <c:v>20151009</c:v>
                </c:pt>
                <c:pt idx="555">
                  <c:v>20151010</c:v>
                </c:pt>
                <c:pt idx="556">
                  <c:v>20151011</c:v>
                </c:pt>
                <c:pt idx="557">
                  <c:v>20151012</c:v>
                </c:pt>
                <c:pt idx="558">
                  <c:v>20151013</c:v>
                </c:pt>
                <c:pt idx="559">
                  <c:v>20151014</c:v>
                </c:pt>
                <c:pt idx="560">
                  <c:v>20151015</c:v>
                </c:pt>
                <c:pt idx="561">
                  <c:v>20151016</c:v>
                </c:pt>
                <c:pt idx="562">
                  <c:v>20151017</c:v>
                </c:pt>
                <c:pt idx="563">
                  <c:v>20151018</c:v>
                </c:pt>
                <c:pt idx="564">
                  <c:v>20151019</c:v>
                </c:pt>
                <c:pt idx="565">
                  <c:v>20151020</c:v>
                </c:pt>
                <c:pt idx="566">
                  <c:v>20151021</c:v>
                </c:pt>
                <c:pt idx="567">
                  <c:v>20151022</c:v>
                </c:pt>
                <c:pt idx="568">
                  <c:v>20151023</c:v>
                </c:pt>
                <c:pt idx="569">
                  <c:v>20151024</c:v>
                </c:pt>
                <c:pt idx="570">
                  <c:v>20151025</c:v>
                </c:pt>
                <c:pt idx="571">
                  <c:v>20151026</c:v>
                </c:pt>
                <c:pt idx="572">
                  <c:v>20151027</c:v>
                </c:pt>
                <c:pt idx="573">
                  <c:v>20151028</c:v>
                </c:pt>
                <c:pt idx="574">
                  <c:v>20151029</c:v>
                </c:pt>
                <c:pt idx="575">
                  <c:v>20151030</c:v>
                </c:pt>
                <c:pt idx="576">
                  <c:v>20151031</c:v>
                </c:pt>
                <c:pt idx="577">
                  <c:v>20151101</c:v>
                </c:pt>
                <c:pt idx="578">
                  <c:v>20151102</c:v>
                </c:pt>
                <c:pt idx="579">
                  <c:v>20151103</c:v>
                </c:pt>
                <c:pt idx="580">
                  <c:v>20151104</c:v>
                </c:pt>
                <c:pt idx="581">
                  <c:v>20151105</c:v>
                </c:pt>
                <c:pt idx="582">
                  <c:v>20151106</c:v>
                </c:pt>
                <c:pt idx="583">
                  <c:v>20151107</c:v>
                </c:pt>
                <c:pt idx="584">
                  <c:v>20151108</c:v>
                </c:pt>
                <c:pt idx="585">
                  <c:v>20151109</c:v>
                </c:pt>
                <c:pt idx="586">
                  <c:v>20151110</c:v>
                </c:pt>
                <c:pt idx="587">
                  <c:v>20151111</c:v>
                </c:pt>
                <c:pt idx="588">
                  <c:v>20151112</c:v>
                </c:pt>
                <c:pt idx="589">
                  <c:v>20151113</c:v>
                </c:pt>
                <c:pt idx="590">
                  <c:v>20151114</c:v>
                </c:pt>
                <c:pt idx="591">
                  <c:v>20151115</c:v>
                </c:pt>
                <c:pt idx="592">
                  <c:v>20151116</c:v>
                </c:pt>
                <c:pt idx="593">
                  <c:v>20151117</c:v>
                </c:pt>
                <c:pt idx="594">
                  <c:v>20151118</c:v>
                </c:pt>
                <c:pt idx="595">
                  <c:v>20151119</c:v>
                </c:pt>
                <c:pt idx="596">
                  <c:v>20151120</c:v>
                </c:pt>
                <c:pt idx="597">
                  <c:v>20151121</c:v>
                </c:pt>
                <c:pt idx="598">
                  <c:v>20151122</c:v>
                </c:pt>
                <c:pt idx="599">
                  <c:v>20151123</c:v>
                </c:pt>
                <c:pt idx="600">
                  <c:v>20151124</c:v>
                </c:pt>
                <c:pt idx="601">
                  <c:v>20151125</c:v>
                </c:pt>
                <c:pt idx="602">
                  <c:v>20151126</c:v>
                </c:pt>
                <c:pt idx="603">
                  <c:v>20151127</c:v>
                </c:pt>
                <c:pt idx="604">
                  <c:v>20151128</c:v>
                </c:pt>
                <c:pt idx="605">
                  <c:v>20151129</c:v>
                </c:pt>
                <c:pt idx="606">
                  <c:v>20151130</c:v>
                </c:pt>
                <c:pt idx="607">
                  <c:v>20151201</c:v>
                </c:pt>
                <c:pt idx="608">
                  <c:v>20151202</c:v>
                </c:pt>
                <c:pt idx="609">
                  <c:v>20151203</c:v>
                </c:pt>
                <c:pt idx="610">
                  <c:v>20151204</c:v>
                </c:pt>
                <c:pt idx="611">
                  <c:v>20151205</c:v>
                </c:pt>
                <c:pt idx="612">
                  <c:v>20151206</c:v>
                </c:pt>
                <c:pt idx="613">
                  <c:v>20151207</c:v>
                </c:pt>
                <c:pt idx="614">
                  <c:v>20151208</c:v>
                </c:pt>
                <c:pt idx="615">
                  <c:v>20151209</c:v>
                </c:pt>
                <c:pt idx="616">
                  <c:v>20151210</c:v>
                </c:pt>
                <c:pt idx="617">
                  <c:v>20151211</c:v>
                </c:pt>
                <c:pt idx="618">
                  <c:v>20151212</c:v>
                </c:pt>
                <c:pt idx="619">
                  <c:v>20151213</c:v>
                </c:pt>
                <c:pt idx="620">
                  <c:v>20151214</c:v>
                </c:pt>
                <c:pt idx="621">
                  <c:v>20151215</c:v>
                </c:pt>
                <c:pt idx="622">
                  <c:v>20151216</c:v>
                </c:pt>
                <c:pt idx="623">
                  <c:v>20151217</c:v>
                </c:pt>
                <c:pt idx="624">
                  <c:v>20151218</c:v>
                </c:pt>
                <c:pt idx="625">
                  <c:v>20151219</c:v>
                </c:pt>
                <c:pt idx="626">
                  <c:v>20151220</c:v>
                </c:pt>
                <c:pt idx="627">
                  <c:v>20151221</c:v>
                </c:pt>
                <c:pt idx="628">
                  <c:v>20151222</c:v>
                </c:pt>
                <c:pt idx="629">
                  <c:v>20151223</c:v>
                </c:pt>
                <c:pt idx="630">
                  <c:v>20151224</c:v>
                </c:pt>
                <c:pt idx="631">
                  <c:v>20151225</c:v>
                </c:pt>
                <c:pt idx="632">
                  <c:v>20151226</c:v>
                </c:pt>
                <c:pt idx="633">
                  <c:v>20151227</c:v>
                </c:pt>
                <c:pt idx="634">
                  <c:v>20151229</c:v>
                </c:pt>
                <c:pt idx="635">
                  <c:v>20151230</c:v>
                </c:pt>
                <c:pt idx="636">
                  <c:v>20151231</c:v>
                </c:pt>
                <c:pt idx="637">
                  <c:v>20160101</c:v>
                </c:pt>
                <c:pt idx="638">
                  <c:v>20160102</c:v>
                </c:pt>
                <c:pt idx="639">
                  <c:v>20160103</c:v>
                </c:pt>
                <c:pt idx="640">
                  <c:v>20160104</c:v>
                </c:pt>
                <c:pt idx="641">
                  <c:v>20160105</c:v>
                </c:pt>
                <c:pt idx="642">
                  <c:v>20160106</c:v>
                </c:pt>
                <c:pt idx="643">
                  <c:v>20160107</c:v>
                </c:pt>
                <c:pt idx="644">
                  <c:v>20160108</c:v>
                </c:pt>
                <c:pt idx="645">
                  <c:v>20160109</c:v>
                </c:pt>
                <c:pt idx="646">
                  <c:v>20160110</c:v>
                </c:pt>
                <c:pt idx="647">
                  <c:v>20160111</c:v>
                </c:pt>
                <c:pt idx="648">
                  <c:v>20160112</c:v>
                </c:pt>
                <c:pt idx="649">
                  <c:v>20160113</c:v>
                </c:pt>
                <c:pt idx="650">
                  <c:v>20160114</c:v>
                </c:pt>
                <c:pt idx="651">
                  <c:v>20160115</c:v>
                </c:pt>
                <c:pt idx="652">
                  <c:v>20160116</c:v>
                </c:pt>
                <c:pt idx="653">
                  <c:v>20160117</c:v>
                </c:pt>
                <c:pt idx="654">
                  <c:v>20160118</c:v>
                </c:pt>
                <c:pt idx="655">
                  <c:v>20160119</c:v>
                </c:pt>
                <c:pt idx="656">
                  <c:v>20160120</c:v>
                </c:pt>
                <c:pt idx="657">
                  <c:v>20160121</c:v>
                </c:pt>
                <c:pt idx="658">
                  <c:v>20160122</c:v>
                </c:pt>
                <c:pt idx="659">
                  <c:v>20160123</c:v>
                </c:pt>
                <c:pt idx="660">
                  <c:v>20160124</c:v>
                </c:pt>
                <c:pt idx="661">
                  <c:v>20160125</c:v>
                </c:pt>
                <c:pt idx="662">
                  <c:v>20160126</c:v>
                </c:pt>
                <c:pt idx="663">
                  <c:v>20160127</c:v>
                </c:pt>
                <c:pt idx="664">
                  <c:v>20160128</c:v>
                </c:pt>
                <c:pt idx="665">
                  <c:v>20160129</c:v>
                </c:pt>
                <c:pt idx="666">
                  <c:v>20160130</c:v>
                </c:pt>
                <c:pt idx="667">
                  <c:v>20160131</c:v>
                </c:pt>
                <c:pt idx="668">
                  <c:v>20160201</c:v>
                </c:pt>
                <c:pt idx="669">
                  <c:v>20160202</c:v>
                </c:pt>
                <c:pt idx="670">
                  <c:v>20160203</c:v>
                </c:pt>
                <c:pt idx="671">
                  <c:v>20160204</c:v>
                </c:pt>
                <c:pt idx="672">
                  <c:v>20160205</c:v>
                </c:pt>
                <c:pt idx="673">
                  <c:v>20160206</c:v>
                </c:pt>
                <c:pt idx="674">
                  <c:v>20160207</c:v>
                </c:pt>
                <c:pt idx="675">
                  <c:v>20160208</c:v>
                </c:pt>
                <c:pt idx="676">
                  <c:v>20160209</c:v>
                </c:pt>
                <c:pt idx="677">
                  <c:v>20160210</c:v>
                </c:pt>
                <c:pt idx="678">
                  <c:v>20160211</c:v>
                </c:pt>
                <c:pt idx="679">
                  <c:v>20160212</c:v>
                </c:pt>
                <c:pt idx="680">
                  <c:v>20160213</c:v>
                </c:pt>
                <c:pt idx="681">
                  <c:v>20160214</c:v>
                </c:pt>
                <c:pt idx="682">
                  <c:v>20160215</c:v>
                </c:pt>
                <c:pt idx="683">
                  <c:v>20160216</c:v>
                </c:pt>
                <c:pt idx="684">
                  <c:v>20160217</c:v>
                </c:pt>
                <c:pt idx="685">
                  <c:v>20160218</c:v>
                </c:pt>
                <c:pt idx="686">
                  <c:v>20160219</c:v>
                </c:pt>
                <c:pt idx="687">
                  <c:v>20160220</c:v>
                </c:pt>
                <c:pt idx="688">
                  <c:v>20160301</c:v>
                </c:pt>
              </c:strCache>
            </c:strRef>
          </c:xVal>
          <c:yVal>
            <c:numRef>
              <c:f>'1-00023'!$T:$T</c:f>
              <c:numCache>
                <c:formatCode>General</c:formatCode>
                <c:ptCount val="1048473"/>
                <c:pt idx="0">
                  <c:v>0</c:v>
                </c:pt>
                <c:pt idx="1">
                  <c:v>0.749</c:v>
                </c:pt>
                <c:pt idx="2">
                  <c:v>0.84899999999999998</c:v>
                </c:pt>
                <c:pt idx="3">
                  <c:v>0.78400000000000003</c:v>
                </c:pt>
                <c:pt idx="4">
                  <c:v>0.77800000000000002</c:v>
                </c:pt>
                <c:pt idx="5">
                  <c:v>0.82699999999999996</c:v>
                </c:pt>
                <c:pt idx="6">
                  <c:v>0.86399999999999999</c:v>
                </c:pt>
                <c:pt idx="7">
                  <c:v>0.82599999999999996</c:v>
                </c:pt>
                <c:pt idx="8">
                  <c:v>0.88800000000000001</c:v>
                </c:pt>
                <c:pt idx="9">
                  <c:v>0.875</c:v>
                </c:pt>
                <c:pt idx="10">
                  <c:v>0.83099999999999996</c:v>
                </c:pt>
                <c:pt idx="11">
                  <c:v>0.95099999999999996</c:v>
                </c:pt>
                <c:pt idx="12">
                  <c:v>0.38600000000000001</c:v>
                </c:pt>
                <c:pt idx="13">
                  <c:v>0.90200000000000002</c:v>
                </c:pt>
                <c:pt idx="14">
                  <c:v>0.98399999999999999</c:v>
                </c:pt>
                <c:pt idx="15">
                  <c:v>1.0409999999999999</c:v>
                </c:pt>
                <c:pt idx="16">
                  <c:v>0.97499999999999998</c:v>
                </c:pt>
                <c:pt idx="17">
                  <c:v>0.94699999999999995</c:v>
                </c:pt>
                <c:pt idx="18">
                  <c:v>0.95499999999999996</c:v>
                </c:pt>
                <c:pt idx="19">
                  <c:v>0.96699999999999997</c:v>
                </c:pt>
                <c:pt idx="20">
                  <c:v>0.97199999999999998</c:v>
                </c:pt>
                <c:pt idx="21">
                  <c:v>1.085</c:v>
                </c:pt>
                <c:pt idx="22">
                  <c:v>1.1639999999999999</c:v>
                </c:pt>
                <c:pt idx="23">
                  <c:v>0.96899999999999997</c:v>
                </c:pt>
                <c:pt idx="24">
                  <c:v>0.96599999999999997</c:v>
                </c:pt>
                <c:pt idx="25">
                  <c:v>1.0569999999999999</c:v>
                </c:pt>
                <c:pt idx="26">
                  <c:v>1.04</c:v>
                </c:pt>
                <c:pt idx="27">
                  <c:v>0.96299999999999997</c:v>
                </c:pt>
                <c:pt idx="28">
                  <c:v>1.075</c:v>
                </c:pt>
                <c:pt idx="29">
                  <c:v>1.1539999999999999</c:v>
                </c:pt>
                <c:pt idx="30">
                  <c:v>1.0549999999999999</c:v>
                </c:pt>
                <c:pt idx="31">
                  <c:v>0.94599999999999995</c:v>
                </c:pt>
                <c:pt idx="32">
                  <c:v>0.94799999999999995</c:v>
                </c:pt>
                <c:pt idx="33">
                  <c:v>0.95</c:v>
                </c:pt>
                <c:pt idx="34">
                  <c:v>0.9</c:v>
                </c:pt>
                <c:pt idx="35">
                  <c:v>0.92600000000000005</c:v>
                </c:pt>
                <c:pt idx="36">
                  <c:v>0.86699999999999999</c:v>
                </c:pt>
                <c:pt idx="37">
                  <c:v>1.073</c:v>
                </c:pt>
                <c:pt idx="38">
                  <c:v>0.876</c:v>
                </c:pt>
                <c:pt idx="39">
                  <c:v>0.9</c:v>
                </c:pt>
                <c:pt idx="40">
                  <c:v>0.85899999999999999</c:v>
                </c:pt>
                <c:pt idx="41">
                  <c:v>0.85499999999999998</c:v>
                </c:pt>
                <c:pt idx="42">
                  <c:v>0.88100000000000001</c:v>
                </c:pt>
                <c:pt idx="43">
                  <c:v>0.92100000000000004</c:v>
                </c:pt>
                <c:pt idx="44">
                  <c:v>1.0349999999999999</c:v>
                </c:pt>
                <c:pt idx="45">
                  <c:v>0.95199999999999996</c:v>
                </c:pt>
                <c:pt idx="46">
                  <c:v>0.94599999999999995</c:v>
                </c:pt>
                <c:pt idx="47">
                  <c:v>1.0820000000000001</c:v>
                </c:pt>
                <c:pt idx="48">
                  <c:v>0.94199999999999995</c:v>
                </c:pt>
                <c:pt idx="49">
                  <c:v>0.89100000000000001</c:v>
                </c:pt>
                <c:pt idx="50">
                  <c:v>0.84</c:v>
                </c:pt>
                <c:pt idx="51">
                  <c:v>0.89100000000000001</c:v>
                </c:pt>
                <c:pt idx="52">
                  <c:v>0.85299999999999998</c:v>
                </c:pt>
                <c:pt idx="53">
                  <c:v>0.91600000000000004</c:v>
                </c:pt>
                <c:pt idx="54">
                  <c:v>0.90600000000000003</c:v>
                </c:pt>
                <c:pt idx="55">
                  <c:v>0.97199999999999998</c:v>
                </c:pt>
                <c:pt idx="56">
                  <c:v>0.83599999999999997</c:v>
                </c:pt>
                <c:pt idx="57">
                  <c:v>0.81100000000000005</c:v>
                </c:pt>
                <c:pt idx="58">
                  <c:v>0.83799999999999997</c:v>
                </c:pt>
                <c:pt idx="59">
                  <c:v>0.82</c:v>
                </c:pt>
                <c:pt idx="60">
                  <c:v>0.85799999999999998</c:v>
                </c:pt>
                <c:pt idx="61">
                  <c:v>0.997</c:v>
                </c:pt>
                <c:pt idx="62">
                  <c:v>0.80800000000000005</c:v>
                </c:pt>
                <c:pt idx="63">
                  <c:v>0.84699999999999998</c:v>
                </c:pt>
                <c:pt idx="64">
                  <c:v>0.91100000000000003</c:v>
                </c:pt>
                <c:pt idx="65">
                  <c:v>0.91</c:v>
                </c:pt>
                <c:pt idx="66">
                  <c:v>0.92700000000000005</c:v>
                </c:pt>
                <c:pt idx="67">
                  <c:v>0.88500000000000001</c:v>
                </c:pt>
                <c:pt idx="68">
                  <c:v>0.77300000000000002</c:v>
                </c:pt>
                <c:pt idx="69">
                  <c:v>0.84899999999999998</c:v>
                </c:pt>
                <c:pt idx="70">
                  <c:v>0.90300000000000002</c:v>
                </c:pt>
                <c:pt idx="71">
                  <c:v>0.78600000000000003</c:v>
                </c:pt>
                <c:pt idx="72">
                  <c:v>0.93</c:v>
                </c:pt>
                <c:pt idx="73">
                  <c:v>1.008</c:v>
                </c:pt>
                <c:pt idx="74">
                  <c:v>0.91800000000000004</c:v>
                </c:pt>
                <c:pt idx="75">
                  <c:v>0.84199999999999997</c:v>
                </c:pt>
                <c:pt idx="76">
                  <c:v>0.88500000000000001</c:v>
                </c:pt>
                <c:pt idx="77">
                  <c:v>0.878</c:v>
                </c:pt>
                <c:pt idx="78">
                  <c:v>0.88400000000000001</c:v>
                </c:pt>
                <c:pt idx="79">
                  <c:v>0.92700000000000005</c:v>
                </c:pt>
                <c:pt idx="80">
                  <c:v>0.86099999999999999</c:v>
                </c:pt>
                <c:pt idx="81">
                  <c:v>0.90300000000000002</c:v>
                </c:pt>
                <c:pt idx="82">
                  <c:v>0.83199999999999996</c:v>
                </c:pt>
                <c:pt idx="83">
                  <c:v>0.872</c:v>
                </c:pt>
                <c:pt idx="84">
                  <c:v>0.98199999999999998</c:v>
                </c:pt>
                <c:pt idx="85">
                  <c:v>0.85</c:v>
                </c:pt>
                <c:pt idx="86">
                  <c:v>0.96099999999999997</c:v>
                </c:pt>
                <c:pt idx="87">
                  <c:v>0.83299999999999996</c:v>
                </c:pt>
                <c:pt idx="88">
                  <c:v>0.82799999999999996</c:v>
                </c:pt>
                <c:pt idx="89">
                  <c:v>0.86799999999999999</c:v>
                </c:pt>
                <c:pt idx="90">
                  <c:v>0.89400000000000002</c:v>
                </c:pt>
                <c:pt idx="91">
                  <c:v>0.82799999999999996</c:v>
                </c:pt>
                <c:pt idx="92">
                  <c:v>0.84199999999999997</c:v>
                </c:pt>
                <c:pt idx="93">
                  <c:v>0.85499999999999998</c:v>
                </c:pt>
                <c:pt idx="94">
                  <c:v>0.89</c:v>
                </c:pt>
                <c:pt idx="95">
                  <c:v>0.81</c:v>
                </c:pt>
                <c:pt idx="96">
                  <c:v>0.81699999999999995</c:v>
                </c:pt>
                <c:pt idx="97">
                  <c:v>0.86499999999999999</c:v>
                </c:pt>
                <c:pt idx="98">
                  <c:v>0.80500000000000005</c:v>
                </c:pt>
                <c:pt idx="99">
                  <c:v>0.90500000000000003</c:v>
                </c:pt>
                <c:pt idx="100">
                  <c:v>1.03</c:v>
                </c:pt>
                <c:pt idx="101">
                  <c:v>0.89300000000000002</c:v>
                </c:pt>
                <c:pt idx="102">
                  <c:v>0.84899999999999998</c:v>
                </c:pt>
                <c:pt idx="103">
                  <c:v>0.79900000000000004</c:v>
                </c:pt>
                <c:pt idx="104">
                  <c:v>0.92400000000000004</c:v>
                </c:pt>
                <c:pt idx="105">
                  <c:v>0.82499999999999996</c:v>
                </c:pt>
                <c:pt idx="106">
                  <c:v>0.80200000000000005</c:v>
                </c:pt>
                <c:pt idx="107">
                  <c:v>0.81899999999999995</c:v>
                </c:pt>
                <c:pt idx="108">
                  <c:v>0.84799999999999998</c:v>
                </c:pt>
                <c:pt idx="109">
                  <c:v>0.76200000000000001</c:v>
                </c:pt>
                <c:pt idx="110">
                  <c:v>0.85</c:v>
                </c:pt>
                <c:pt idx="111">
                  <c:v>0.84299999999999997</c:v>
                </c:pt>
                <c:pt idx="112">
                  <c:v>0.76300000000000001</c:v>
                </c:pt>
                <c:pt idx="113">
                  <c:v>0.80600000000000005</c:v>
                </c:pt>
                <c:pt idx="114">
                  <c:v>0.89</c:v>
                </c:pt>
                <c:pt idx="115">
                  <c:v>0.83799999999999997</c:v>
                </c:pt>
                <c:pt idx="116">
                  <c:v>0.83799999999999997</c:v>
                </c:pt>
                <c:pt idx="117">
                  <c:v>0.82499999999999996</c:v>
                </c:pt>
                <c:pt idx="118">
                  <c:v>0.78700000000000003</c:v>
                </c:pt>
                <c:pt idx="119">
                  <c:v>0.87</c:v>
                </c:pt>
                <c:pt idx="120">
                  <c:v>0.88</c:v>
                </c:pt>
                <c:pt idx="121">
                  <c:v>0.84199999999999997</c:v>
                </c:pt>
                <c:pt idx="122">
                  <c:v>0.85199999999999998</c:v>
                </c:pt>
                <c:pt idx="123">
                  <c:v>0.755</c:v>
                </c:pt>
                <c:pt idx="124">
                  <c:v>0.71099999999999997</c:v>
                </c:pt>
                <c:pt idx="125">
                  <c:v>0.80700000000000005</c:v>
                </c:pt>
                <c:pt idx="126">
                  <c:v>0.68100000000000005</c:v>
                </c:pt>
                <c:pt idx="127">
                  <c:v>0.75700000000000001</c:v>
                </c:pt>
                <c:pt idx="128">
                  <c:v>0.73399999999999999</c:v>
                </c:pt>
                <c:pt idx="129">
                  <c:v>0.77900000000000003</c:v>
                </c:pt>
                <c:pt idx="130">
                  <c:v>0.72899999999999998</c:v>
                </c:pt>
                <c:pt idx="131">
                  <c:v>0.89900000000000002</c:v>
                </c:pt>
                <c:pt idx="132">
                  <c:v>0.79500000000000004</c:v>
                </c:pt>
                <c:pt idx="133">
                  <c:v>0.79500000000000004</c:v>
                </c:pt>
                <c:pt idx="134">
                  <c:v>0.85199999999999998</c:v>
                </c:pt>
                <c:pt idx="135">
                  <c:v>0.79800000000000004</c:v>
                </c:pt>
                <c:pt idx="136">
                  <c:v>0.77500000000000002</c:v>
                </c:pt>
                <c:pt idx="137">
                  <c:v>0.749</c:v>
                </c:pt>
                <c:pt idx="138">
                  <c:v>0.76700000000000002</c:v>
                </c:pt>
                <c:pt idx="139">
                  <c:v>0.70499999999999996</c:v>
                </c:pt>
                <c:pt idx="140">
                  <c:v>0.68100000000000005</c:v>
                </c:pt>
                <c:pt idx="141">
                  <c:v>0.64700000000000002</c:v>
                </c:pt>
                <c:pt idx="142">
                  <c:v>0.745</c:v>
                </c:pt>
                <c:pt idx="143">
                  <c:v>0.69</c:v>
                </c:pt>
                <c:pt idx="144">
                  <c:v>1.04</c:v>
                </c:pt>
                <c:pt idx="145">
                  <c:v>0.60899999999999999</c:v>
                </c:pt>
                <c:pt idx="146">
                  <c:v>0.59699999999999998</c:v>
                </c:pt>
                <c:pt idx="147">
                  <c:v>0.64300000000000002</c:v>
                </c:pt>
                <c:pt idx="148">
                  <c:v>0.81200000000000006</c:v>
                </c:pt>
                <c:pt idx="149">
                  <c:v>0.72799999999999998</c:v>
                </c:pt>
                <c:pt idx="150">
                  <c:v>0.71099999999999997</c:v>
                </c:pt>
                <c:pt idx="151">
                  <c:v>0.68600000000000005</c:v>
                </c:pt>
                <c:pt idx="152">
                  <c:v>0.73299999999999998</c:v>
                </c:pt>
                <c:pt idx="153">
                  <c:v>0.71499999999999997</c:v>
                </c:pt>
                <c:pt idx="154">
                  <c:v>0.64700000000000002</c:v>
                </c:pt>
                <c:pt idx="155">
                  <c:v>0.82899999999999996</c:v>
                </c:pt>
                <c:pt idx="156">
                  <c:v>0.82299999999999995</c:v>
                </c:pt>
                <c:pt idx="157">
                  <c:v>0.752</c:v>
                </c:pt>
                <c:pt idx="158">
                  <c:v>0.77700000000000002</c:v>
                </c:pt>
                <c:pt idx="159">
                  <c:v>0.81899999999999995</c:v>
                </c:pt>
                <c:pt idx="160">
                  <c:v>0.749</c:v>
                </c:pt>
                <c:pt idx="161">
                  <c:v>0.72</c:v>
                </c:pt>
                <c:pt idx="162">
                  <c:v>0.72799999999999998</c:v>
                </c:pt>
                <c:pt idx="163">
                  <c:v>0.74199999999999999</c:v>
                </c:pt>
                <c:pt idx="164">
                  <c:v>1.0149999999999999</c:v>
                </c:pt>
                <c:pt idx="165">
                  <c:v>0.67200000000000004</c:v>
                </c:pt>
                <c:pt idx="166">
                  <c:v>0.60699999999999998</c:v>
                </c:pt>
                <c:pt idx="167">
                  <c:v>0.66200000000000003</c:v>
                </c:pt>
                <c:pt idx="168">
                  <c:v>0.623</c:v>
                </c:pt>
                <c:pt idx="169">
                  <c:v>0.67800000000000005</c:v>
                </c:pt>
                <c:pt idx="170">
                  <c:v>0.70499999999999996</c:v>
                </c:pt>
                <c:pt idx="171">
                  <c:v>0.66</c:v>
                </c:pt>
                <c:pt idx="172">
                  <c:v>0.52</c:v>
                </c:pt>
                <c:pt idx="173">
                  <c:v>0.49</c:v>
                </c:pt>
                <c:pt idx="174">
                  <c:v>0.54</c:v>
                </c:pt>
                <c:pt idx="175">
                  <c:v>0.56100000000000005</c:v>
                </c:pt>
                <c:pt idx="176">
                  <c:v>0.54900000000000004</c:v>
                </c:pt>
                <c:pt idx="177">
                  <c:v>0.54100000000000004</c:v>
                </c:pt>
                <c:pt idx="178">
                  <c:v>0.54800000000000004</c:v>
                </c:pt>
                <c:pt idx="179">
                  <c:v>0.56999999999999995</c:v>
                </c:pt>
                <c:pt idx="180">
                  <c:v>0.499</c:v>
                </c:pt>
                <c:pt idx="181">
                  <c:v>0.52400000000000002</c:v>
                </c:pt>
                <c:pt idx="182">
                  <c:v>0.54100000000000004</c:v>
                </c:pt>
                <c:pt idx="183">
                  <c:v>0.52300000000000002</c:v>
                </c:pt>
                <c:pt idx="184">
                  <c:v>0.52200000000000002</c:v>
                </c:pt>
                <c:pt idx="185">
                  <c:v>0.48199999999999998</c:v>
                </c:pt>
                <c:pt idx="186">
                  <c:v>0.51500000000000001</c:v>
                </c:pt>
                <c:pt idx="187">
                  <c:v>0.53700000000000003</c:v>
                </c:pt>
                <c:pt idx="188">
                  <c:v>0.55200000000000005</c:v>
                </c:pt>
                <c:pt idx="189">
                  <c:v>0.52400000000000002</c:v>
                </c:pt>
                <c:pt idx="190">
                  <c:v>0.51600000000000001</c:v>
                </c:pt>
                <c:pt idx="191">
                  <c:v>0.59399999999999997</c:v>
                </c:pt>
                <c:pt idx="192">
                  <c:v>0.57699999999999996</c:v>
                </c:pt>
                <c:pt idx="193">
                  <c:v>0.58799999999999997</c:v>
                </c:pt>
                <c:pt idx="194">
                  <c:v>0.55600000000000005</c:v>
                </c:pt>
                <c:pt idx="195">
                  <c:v>0.64800000000000002</c:v>
                </c:pt>
                <c:pt idx="196">
                  <c:v>0.66700000000000004</c:v>
                </c:pt>
                <c:pt idx="197">
                  <c:v>0.59899999999999998</c:v>
                </c:pt>
                <c:pt idx="198">
                  <c:v>0.59799999999999998</c:v>
                </c:pt>
                <c:pt idx="199">
                  <c:v>0.57999999999999996</c:v>
                </c:pt>
                <c:pt idx="200">
                  <c:v>0.58699999999999997</c:v>
                </c:pt>
                <c:pt idx="201">
                  <c:v>0.64800000000000002</c:v>
                </c:pt>
                <c:pt idx="202">
                  <c:v>0.68899999999999995</c:v>
                </c:pt>
                <c:pt idx="203">
                  <c:v>0.751</c:v>
                </c:pt>
                <c:pt idx="204">
                  <c:v>0.80700000000000005</c:v>
                </c:pt>
                <c:pt idx="205">
                  <c:v>0.83299999999999996</c:v>
                </c:pt>
                <c:pt idx="206">
                  <c:v>0.76700000000000002</c:v>
                </c:pt>
                <c:pt idx="207">
                  <c:v>0.76700000000000002</c:v>
                </c:pt>
                <c:pt idx="208">
                  <c:v>0.81699999999999995</c:v>
                </c:pt>
                <c:pt idx="209">
                  <c:v>0.74299999999999999</c:v>
                </c:pt>
                <c:pt idx="210">
                  <c:v>0.68600000000000005</c:v>
                </c:pt>
                <c:pt idx="211">
                  <c:v>0.71899999999999997</c:v>
                </c:pt>
                <c:pt idx="212">
                  <c:v>0.82699999999999996</c:v>
                </c:pt>
                <c:pt idx="213">
                  <c:v>0.78800000000000003</c:v>
                </c:pt>
                <c:pt idx="214">
                  <c:v>0.76900000000000002</c:v>
                </c:pt>
                <c:pt idx="215">
                  <c:v>0.73699999999999999</c:v>
                </c:pt>
                <c:pt idx="216">
                  <c:v>0.78800000000000003</c:v>
                </c:pt>
                <c:pt idx="217">
                  <c:v>0.68200000000000005</c:v>
                </c:pt>
                <c:pt idx="218">
                  <c:v>0.78700000000000003</c:v>
                </c:pt>
                <c:pt idx="219">
                  <c:v>0.89100000000000001</c:v>
                </c:pt>
                <c:pt idx="220">
                  <c:v>0.76700000000000002</c:v>
                </c:pt>
                <c:pt idx="221">
                  <c:v>0.71399999999999997</c:v>
                </c:pt>
                <c:pt idx="222">
                  <c:v>0.78300000000000003</c:v>
                </c:pt>
                <c:pt idx="223">
                  <c:v>0.78700000000000003</c:v>
                </c:pt>
                <c:pt idx="224">
                  <c:v>0.89600000000000002</c:v>
                </c:pt>
                <c:pt idx="225">
                  <c:v>0.77700000000000002</c:v>
                </c:pt>
                <c:pt idx="226">
                  <c:v>0.88900000000000001</c:v>
                </c:pt>
                <c:pt idx="227">
                  <c:v>0.77</c:v>
                </c:pt>
                <c:pt idx="228">
                  <c:v>0.78200000000000003</c:v>
                </c:pt>
                <c:pt idx="229">
                  <c:v>0.752</c:v>
                </c:pt>
                <c:pt idx="230">
                  <c:v>0.77600000000000002</c:v>
                </c:pt>
                <c:pt idx="231">
                  <c:v>0.79100000000000004</c:v>
                </c:pt>
                <c:pt idx="232">
                  <c:v>0.82099999999999995</c:v>
                </c:pt>
                <c:pt idx="233">
                  <c:v>0.93500000000000005</c:v>
                </c:pt>
                <c:pt idx="234">
                  <c:v>0.82699999999999996</c:v>
                </c:pt>
                <c:pt idx="235">
                  <c:v>0.71699999999999997</c:v>
                </c:pt>
                <c:pt idx="236">
                  <c:v>0.84799999999999998</c:v>
                </c:pt>
                <c:pt idx="237">
                  <c:v>0.80300000000000005</c:v>
                </c:pt>
                <c:pt idx="238">
                  <c:v>0.77400000000000002</c:v>
                </c:pt>
                <c:pt idx="239">
                  <c:v>0.88300000000000001</c:v>
                </c:pt>
                <c:pt idx="240">
                  <c:v>0.88600000000000001</c:v>
                </c:pt>
                <c:pt idx="241">
                  <c:v>0.78500000000000003</c:v>
                </c:pt>
                <c:pt idx="242">
                  <c:v>0.442</c:v>
                </c:pt>
                <c:pt idx="243">
                  <c:v>0.84699999999999998</c:v>
                </c:pt>
                <c:pt idx="244">
                  <c:v>0.88</c:v>
                </c:pt>
                <c:pt idx="245">
                  <c:v>1.016</c:v>
                </c:pt>
                <c:pt idx="246">
                  <c:v>0.90300000000000002</c:v>
                </c:pt>
                <c:pt idx="247">
                  <c:v>0.90700000000000003</c:v>
                </c:pt>
                <c:pt idx="248">
                  <c:v>0.879</c:v>
                </c:pt>
                <c:pt idx="249">
                  <c:v>0.88500000000000001</c:v>
                </c:pt>
                <c:pt idx="250">
                  <c:v>0.81799999999999995</c:v>
                </c:pt>
                <c:pt idx="251">
                  <c:v>0.82799999999999996</c:v>
                </c:pt>
                <c:pt idx="252">
                  <c:v>0.88600000000000001</c:v>
                </c:pt>
                <c:pt idx="253">
                  <c:v>0.88900000000000001</c:v>
                </c:pt>
                <c:pt idx="254">
                  <c:v>0.85899999999999999</c:v>
                </c:pt>
                <c:pt idx="255">
                  <c:v>0.996</c:v>
                </c:pt>
                <c:pt idx="256">
                  <c:v>0.89600000000000002</c:v>
                </c:pt>
                <c:pt idx="257">
                  <c:v>0.80200000000000005</c:v>
                </c:pt>
                <c:pt idx="258">
                  <c:v>0.81200000000000006</c:v>
                </c:pt>
                <c:pt idx="259">
                  <c:v>0.86399999999999999</c:v>
                </c:pt>
                <c:pt idx="260">
                  <c:v>1.06</c:v>
                </c:pt>
                <c:pt idx="261">
                  <c:v>0.88200000000000001</c:v>
                </c:pt>
                <c:pt idx="262">
                  <c:v>0.83</c:v>
                </c:pt>
                <c:pt idx="263">
                  <c:v>0.86</c:v>
                </c:pt>
                <c:pt idx="264">
                  <c:v>0.83799999999999997</c:v>
                </c:pt>
                <c:pt idx="265">
                  <c:v>0.95099999999999996</c:v>
                </c:pt>
                <c:pt idx="266">
                  <c:v>0.91200000000000003</c:v>
                </c:pt>
                <c:pt idx="267">
                  <c:v>1.0620000000000001</c:v>
                </c:pt>
                <c:pt idx="268">
                  <c:v>0.97499999999999998</c:v>
                </c:pt>
                <c:pt idx="269">
                  <c:v>0.92700000000000005</c:v>
                </c:pt>
                <c:pt idx="270">
                  <c:v>0.98799999999999999</c:v>
                </c:pt>
                <c:pt idx="271">
                  <c:v>0.97099999999999997</c:v>
                </c:pt>
                <c:pt idx="272">
                  <c:v>1.048</c:v>
                </c:pt>
                <c:pt idx="273">
                  <c:v>0.92400000000000004</c:v>
                </c:pt>
                <c:pt idx="274">
                  <c:v>0.997</c:v>
                </c:pt>
                <c:pt idx="275">
                  <c:v>0.86699999999999999</c:v>
                </c:pt>
                <c:pt idx="276">
                  <c:v>0.83799999999999997</c:v>
                </c:pt>
                <c:pt idx="277">
                  <c:v>0.90600000000000003</c:v>
                </c:pt>
                <c:pt idx="278">
                  <c:v>0.92800000000000005</c:v>
                </c:pt>
                <c:pt idx="279">
                  <c:v>1.0740000000000001</c:v>
                </c:pt>
                <c:pt idx="280">
                  <c:v>1.0960000000000001</c:v>
                </c:pt>
                <c:pt idx="281">
                  <c:v>0.88</c:v>
                </c:pt>
                <c:pt idx="282">
                  <c:v>0.92700000000000005</c:v>
                </c:pt>
                <c:pt idx="283">
                  <c:v>0.81899999999999995</c:v>
                </c:pt>
                <c:pt idx="284">
                  <c:v>0.92600000000000005</c:v>
                </c:pt>
                <c:pt idx="285">
                  <c:v>1.1639999999999999</c:v>
                </c:pt>
                <c:pt idx="286">
                  <c:v>0.92</c:v>
                </c:pt>
                <c:pt idx="287">
                  <c:v>0.86399999999999999</c:v>
                </c:pt>
                <c:pt idx="288">
                  <c:v>0.88600000000000001</c:v>
                </c:pt>
                <c:pt idx="289">
                  <c:v>0.85399999999999998</c:v>
                </c:pt>
                <c:pt idx="290">
                  <c:v>0.88500000000000001</c:v>
                </c:pt>
                <c:pt idx="291">
                  <c:v>0.97599999999999998</c:v>
                </c:pt>
                <c:pt idx="292">
                  <c:v>0.999</c:v>
                </c:pt>
                <c:pt idx="293">
                  <c:v>0.90100000000000002</c:v>
                </c:pt>
                <c:pt idx="294">
                  <c:v>0.92500000000000004</c:v>
                </c:pt>
                <c:pt idx="295">
                  <c:v>0.89800000000000002</c:v>
                </c:pt>
                <c:pt idx="296">
                  <c:v>0.90500000000000003</c:v>
                </c:pt>
                <c:pt idx="297">
                  <c:v>1.0189999999999999</c:v>
                </c:pt>
                <c:pt idx="298">
                  <c:v>1.0129999999999999</c:v>
                </c:pt>
                <c:pt idx="299">
                  <c:v>0.99</c:v>
                </c:pt>
                <c:pt idx="300">
                  <c:v>1.171</c:v>
                </c:pt>
                <c:pt idx="301">
                  <c:v>0.76200000000000001</c:v>
                </c:pt>
                <c:pt idx="302">
                  <c:v>0.81499999999999995</c:v>
                </c:pt>
                <c:pt idx="303">
                  <c:v>0.82199999999999995</c:v>
                </c:pt>
                <c:pt idx="304">
                  <c:v>0.83299999999999996</c:v>
                </c:pt>
                <c:pt idx="305">
                  <c:v>0.91100000000000003</c:v>
                </c:pt>
                <c:pt idx="306">
                  <c:v>0.80700000000000005</c:v>
                </c:pt>
                <c:pt idx="307">
                  <c:v>0.90300000000000002</c:v>
                </c:pt>
                <c:pt idx="308">
                  <c:v>0.96799999999999997</c:v>
                </c:pt>
                <c:pt idx="309">
                  <c:v>0.872</c:v>
                </c:pt>
                <c:pt idx="310">
                  <c:v>0.85399999999999998</c:v>
                </c:pt>
                <c:pt idx="311">
                  <c:v>0.97599999999999998</c:v>
                </c:pt>
                <c:pt idx="312">
                  <c:v>0.93300000000000005</c:v>
                </c:pt>
                <c:pt idx="313">
                  <c:v>0.85099999999999998</c:v>
                </c:pt>
                <c:pt idx="314">
                  <c:v>0.86299999999999999</c:v>
                </c:pt>
                <c:pt idx="315">
                  <c:v>0.86599999999999999</c:v>
                </c:pt>
                <c:pt idx="316">
                  <c:v>0.83399999999999996</c:v>
                </c:pt>
                <c:pt idx="317">
                  <c:v>0.97199999999999998</c:v>
                </c:pt>
                <c:pt idx="318">
                  <c:v>1.028</c:v>
                </c:pt>
                <c:pt idx="319">
                  <c:v>0.94499999999999995</c:v>
                </c:pt>
                <c:pt idx="320">
                  <c:v>0.88300000000000001</c:v>
                </c:pt>
                <c:pt idx="321">
                  <c:v>0.876</c:v>
                </c:pt>
                <c:pt idx="322">
                  <c:v>1.0189999999999999</c:v>
                </c:pt>
                <c:pt idx="323">
                  <c:v>0.87</c:v>
                </c:pt>
                <c:pt idx="324">
                  <c:v>0.93200000000000005</c:v>
                </c:pt>
                <c:pt idx="325">
                  <c:v>1.0149999999999999</c:v>
                </c:pt>
                <c:pt idx="326">
                  <c:v>0.95799999999999996</c:v>
                </c:pt>
                <c:pt idx="327">
                  <c:v>0.89200000000000002</c:v>
                </c:pt>
                <c:pt idx="328">
                  <c:v>0.84599999999999997</c:v>
                </c:pt>
                <c:pt idx="329">
                  <c:v>0.84599999999999997</c:v>
                </c:pt>
                <c:pt idx="330">
                  <c:v>0.88800000000000001</c:v>
                </c:pt>
                <c:pt idx="331">
                  <c:v>1.016</c:v>
                </c:pt>
                <c:pt idx="332">
                  <c:v>1.121</c:v>
                </c:pt>
                <c:pt idx="333">
                  <c:v>0.9</c:v>
                </c:pt>
                <c:pt idx="334">
                  <c:v>0.86</c:v>
                </c:pt>
                <c:pt idx="335">
                  <c:v>0.89800000000000002</c:v>
                </c:pt>
                <c:pt idx="336">
                  <c:v>0.878</c:v>
                </c:pt>
                <c:pt idx="337">
                  <c:v>0.85099999999999998</c:v>
                </c:pt>
                <c:pt idx="338">
                  <c:v>0.93400000000000005</c:v>
                </c:pt>
                <c:pt idx="339">
                  <c:v>0.98599999999999999</c:v>
                </c:pt>
                <c:pt idx="340">
                  <c:v>0.99099999999999999</c:v>
                </c:pt>
                <c:pt idx="341">
                  <c:v>0.82599999999999996</c:v>
                </c:pt>
                <c:pt idx="342">
                  <c:v>0.79800000000000004</c:v>
                </c:pt>
                <c:pt idx="343">
                  <c:v>0.80600000000000005</c:v>
                </c:pt>
                <c:pt idx="344">
                  <c:v>0.89200000000000002</c:v>
                </c:pt>
                <c:pt idx="345">
                  <c:v>0.97699999999999998</c:v>
                </c:pt>
                <c:pt idx="346">
                  <c:v>0.97699999999999998</c:v>
                </c:pt>
                <c:pt idx="347">
                  <c:v>0.96399999999999997</c:v>
                </c:pt>
                <c:pt idx="348">
                  <c:v>0.90300000000000002</c:v>
                </c:pt>
                <c:pt idx="349">
                  <c:v>0.90200000000000002</c:v>
                </c:pt>
                <c:pt idx="350">
                  <c:v>0.82399999999999995</c:v>
                </c:pt>
                <c:pt idx="351">
                  <c:v>0.91600000000000004</c:v>
                </c:pt>
                <c:pt idx="352">
                  <c:v>0.97799999999999998</c:v>
                </c:pt>
                <c:pt idx="353">
                  <c:v>0.998</c:v>
                </c:pt>
                <c:pt idx="354">
                  <c:v>1</c:v>
                </c:pt>
                <c:pt idx="355">
                  <c:v>0.89800000000000002</c:v>
                </c:pt>
                <c:pt idx="356">
                  <c:v>0.86399999999999999</c:v>
                </c:pt>
                <c:pt idx="357">
                  <c:v>0.83</c:v>
                </c:pt>
                <c:pt idx="358">
                  <c:v>0.879</c:v>
                </c:pt>
                <c:pt idx="359">
                  <c:v>0.97099999999999997</c:v>
                </c:pt>
                <c:pt idx="360">
                  <c:v>1.0049999999999999</c:v>
                </c:pt>
                <c:pt idx="361">
                  <c:v>0.92300000000000004</c:v>
                </c:pt>
                <c:pt idx="362">
                  <c:v>0.875</c:v>
                </c:pt>
                <c:pt idx="363">
                  <c:v>0.92700000000000005</c:v>
                </c:pt>
                <c:pt idx="364">
                  <c:v>0.94699999999999995</c:v>
                </c:pt>
                <c:pt idx="365">
                  <c:v>0.89400000000000002</c:v>
                </c:pt>
                <c:pt idx="366">
                  <c:v>0.86399999999999999</c:v>
                </c:pt>
                <c:pt idx="367">
                  <c:v>0.92600000000000005</c:v>
                </c:pt>
                <c:pt idx="368">
                  <c:v>0.96699999999999997</c:v>
                </c:pt>
                <c:pt idx="369">
                  <c:v>0.88500000000000001</c:v>
                </c:pt>
                <c:pt idx="370">
                  <c:v>0.80700000000000005</c:v>
                </c:pt>
                <c:pt idx="371">
                  <c:v>0.85299999999999998</c:v>
                </c:pt>
                <c:pt idx="372">
                  <c:v>0.83899999999999997</c:v>
                </c:pt>
                <c:pt idx="373">
                  <c:v>0.94399999999999995</c:v>
                </c:pt>
                <c:pt idx="374">
                  <c:v>1.0129999999999999</c:v>
                </c:pt>
                <c:pt idx="375">
                  <c:v>0.89200000000000002</c:v>
                </c:pt>
                <c:pt idx="376">
                  <c:v>0.91300000000000003</c:v>
                </c:pt>
                <c:pt idx="377">
                  <c:v>0.83799999999999997</c:v>
                </c:pt>
                <c:pt idx="378">
                  <c:v>0.86</c:v>
                </c:pt>
                <c:pt idx="379">
                  <c:v>0.84699999999999998</c:v>
                </c:pt>
                <c:pt idx="380">
                  <c:v>0.95499999999999996</c:v>
                </c:pt>
                <c:pt idx="381">
                  <c:v>0.98299999999999998</c:v>
                </c:pt>
                <c:pt idx="382">
                  <c:v>0.84199999999999997</c:v>
                </c:pt>
                <c:pt idx="383">
                  <c:v>0.83299999999999996</c:v>
                </c:pt>
                <c:pt idx="384">
                  <c:v>0.877</c:v>
                </c:pt>
                <c:pt idx="385">
                  <c:v>0.80100000000000005</c:v>
                </c:pt>
                <c:pt idx="386">
                  <c:v>0.82199999999999995</c:v>
                </c:pt>
                <c:pt idx="387">
                  <c:v>0.95399999999999996</c:v>
                </c:pt>
                <c:pt idx="388">
                  <c:v>1.0109999999999999</c:v>
                </c:pt>
                <c:pt idx="389">
                  <c:v>0.92900000000000005</c:v>
                </c:pt>
                <c:pt idx="390">
                  <c:v>0.79700000000000004</c:v>
                </c:pt>
                <c:pt idx="391">
                  <c:v>0.83</c:v>
                </c:pt>
                <c:pt idx="392">
                  <c:v>0.80800000000000005</c:v>
                </c:pt>
                <c:pt idx="393">
                  <c:v>0.80900000000000005</c:v>
                </c:pt>
                <c:pt idx="394">
                  <c:v>0.91300000000000003</c:v>
                </c:pt>
                <c:pt idx="395">
                  <c:v>0.95199999999999996</c:v>
                </c:pt>
                <c:pt idx="396">
                  <c:v>0.86599999999999999</c:v>
                </c:pt>
                <c:pt idx="397">
                  <c:v>0.80700000000000005</c:v>
                </c:pt>
                <c:pt idx="398">
                  <c:v>0.80600000000000005</c:v>
                </c:pt>
                <c:pt idx="399">
                  <c:v>0.84399999999999997</c:v>
                </c:pt>
                <c:pt idx="400">
                  <c:v>0.90500000000000003</c:v>
                </c:pt>
                <c:pt idx="401">
                  <c:v>0.88</c:v>
                </c:pt>
                <c:pt idx="402">
                  <c:v>0.88700000000000001</c:v>
                </c:pt>
                <c:pt idx="403">
                  <c:v>0.85299999999999998</c:v>
                </c:pt>
                <c:pt idx="404">
                  <c:v>0.82899999999999996</c:v>
                </c:pt>
                <c:pt idx="405">
                  <c:v>0.82599999999999996</c:v>
                </c:pt>
                <c:pt idx="406">
                  <c:v>0.85199999999999998</c:v>
                </c:pt>
                <c:pt idx="407">
                  <c:v>0.86499999999999999</c:v>
                </c:pt>
                <c:pt idx="408">
                  <c:v>0.95399999999999996</c:v>
                </c:pt>
                <c:pt idx="409">
                  <c:v>0.97</c:v>
                </c:pt>
                <c:pt idx="410">
                  <c:v>0.86299999999999999</c:v>
                </c:pt>
                <c:pt idx="411">
                  <c:v>0.80700000000000005</c:v>
                </c:pt>
                <c:pt idx="412">
                  <c:v>0.83299999999999996</c:v>
                </c:pt>
                <c:pt idx="413">
                  <c:v>0.84699999999999998</c:v>
                </c:pt>
                <c:pt idx="414">
                  <c:v>0.77</c:v>
                </c:pt>
                <c:pt idx="415">
                  <c:v>0.84799999999999998</c:v>
                </c:pt>
                <c:pt idx="416">
                  <c:v>0.996</c:v>
                </c:pt>
                <c:pt idx="417">
                  <c:v>0.81</c:v>
                </c:pt>
                <c:pt idx="418">
                  <c:v>0.82</c:v>
                </c:pt>
                <c:pt idx="419">
                  <c:v>0.82399999999999995</c:v>
                </c:pt>
                <c:pt idx="420">
                  <c:v>0.86199999999999999</c:v>
                </c:pt>
                <c:pt idx="421">
                  <c:v>0.77500000000000002</c:v>
                </c:pt>
                <c:pt idx="422">
                  <c:v>0.69499999999999995</c:v>
                </c:pt>
                <c:pt idx="423">
                  <c:v>0.74099999999999999</c:v>
                </c:pt>
                <c:pt idx="424">
                  <c:v>0.91100000000000003</c:v>
                </c:pt>
                <c:pt idx="425">
                  <c:v>0.8</c:v>
                </c:pt>
                <c:pt idx="426">
                  <c:v>0.73699999999999999</c:v>
                </c:pt>
                <c:pt idx="427">
                  <c:v>0.73199999999999998</c:v>
                </c:pt>
                <c:pt idx="428">
                  <c:v>0.81799999999999995</c:v>
                </c:pt>
                <c:pt idx="429">
                  <c:v>0.70199999999999996</c:v>
                </c:pt>
                <c:pt idx="430">
                  <c:v>0.72399999999999998</c:v>
                </c:pt>
                <c:pt idx="431">
                  <c:v>0.84399999999999997</c:v>
                </c:pt>
                <c:pt idx="432">
                  <c:v>0.83799999999999997</c:v>
                </c:pt>
                <c:pt idx="433">
                  <c:v>0.77</c:v>
                </c:pt>
                <c:pt idx="434">
                  <c:v>0.79900000000000004</c:v>
                </c:pt>
                <c:pt idx="435">
                  <c:v>0.80900000000000005</c:v>
                </c:pt>
                <c:pt idx="436">
                  <c:v>0.86599999999999999</c:v>
                </c:pt>
                <c:pt idx="437">
                  <c:v>1.0029999999999999</c:v>
                </c:pt>
                <c:pt idx="438">
                  <c:v>0.85199999999999998</c:v>
                </c:pt>
                <c:pt idx="439">
                  <c:v>0.85099999999999998</c:v>
                </c:pt>
                <c:pt idx="440">
                  <c:v>0.90400000000000003</c:v>
                </c:pt>
                <c:pt idx="441">
                  <c:v>0.86199999999999999</c:v>
                </c:pt>
                <c:pt idx="442">
                  <c:v>0.92300000000000004</c:v>
                </c:pt>
                <c:pt idx="443">
                  <c:v>0.84499999999999997</c:v>
                </c:pt>
                <c:pt idx="444">
                  <c:v>0.91200000000000003</c:v>
                </c:pt>
                <c:pt idx="445">
                  <c:v>0.95599999999999996</c:v>
                </c:pt>
                <c:pt idx="446">
                  <c:v>0.84699999999999998</c:v>
                </c:pt>
                <c:pt idx="447">
                  <c:v>0.83</c:v>
                </c:pt>
                <c:pt idx="448">
                  <c:v>0.82599999999999996</c:v>
                </c:pt>
                <c:pt idx="449">
                  <c:v>0.81799999999999995</c:v>
                </c:pt>
                <c:pt idx="450">
                  <c:v>0.76300000000000001</c:v>
                </c:pt>
                <c:pt idx="451">
                  <c:v>0.78800000000000003</c:v>
                </c:pt>
                <c:pt idx="452">
                  <c:v>0.84499999999999997</c:v>
                </c:pt>
                <c:pt idx="453">
                  <c:v>0.78400000000000003</c:v>
                </c:pt>
                <c:pt idx="454">
                  <c:v>0.80500000000000005</c:v>
                </c:pt>
                <c:pt idx="455">
                  <c:v>0.77200000000000002</c:v>
                </c:pt>
                <c:pt idx="456">
                  <c:v>0.75800000000000001</c:v>
                </c:pt>
                <c:pt idx="457">
                  <c:v>0.754</c:v>
                </c:pt>
                <c:pt idx="458">
                  <c:v>0.89800000000000002</c:v>
                </c:pt>
                <c:pt idx="459">
                  <c:v>0.79700000000000004</c:v>
                </c:pt>
                <c:pt idx="460">
                  <c:v>0.79100000000000004</c:v>
                </c:pt>
                <c:pt idx="461">
                  <c:v>0.79400000000000004</c:v>
                </c:pt>
                <c:pt idx="462">
                  <c:v>0.78300000000000003</c:v>
                </c:pt>
                <c:pt idx="463">
                  <c:v>0.755</c:v>
                </c:pt>
                <c:pt idx="464">
                  <c:v>0.72399999999999998</c:v>
                </c:pt>
                <c:pt idx="465">
                  <c:v>0.72299999999999998</c:v>
                </c:pt>
                <c:pt idx="466">
                  <c:v>0.82199999999999995</c:v>
                </c:pt>
                <c:pt idx="467">
                  <c:v>0.80900000000000005</c:v>
                </c:pt>
                <c:pt idx="468">
                  <c:v>0.77300000000000002</c:v>
                </c:pt>
                <c:pt idx="469">
                  <c:v>0.73699999999999999</c:v>
                </c:pt>
                <c:pt idx="470">
                  <c:v>0.73499999999999999</c:v>
                </c:pt>
                <c:pt idx="471">
                  <c:v>0.78600000000000003</c:v>
                </c:pt>
                <c:pt idx="472">
                  <c:v>0.82</c:v>
                </c:pt>
                <c:pt idx="473">
                  <c:v>0.78300000000000003</c:v>
                </c:pt>
                <c:pt idx="474">
                  <c:v>0.72299999999999998</c:v>
                </c:pt>
                <c:pt idx="475">
                  <c:v>0.77600000000000002</c:v>
                </c:pt>
                <c:pt idx="476">
                  <c:v>0.60799999999999998</c:v>
                </c:pt>
                <c:pt idx="477">
                  <c:v>0.68600000000000005</c:v>
                </c:pt>
                <c:pt idx="478">
                  <c:v>0.748</c:v>
                </c:pt>
                <c:pt idx="479">
                  <c:v>0.78200000000000003</c:v>
                </c:pt>
                <c:pt idx="480">
                  <c:v>0.752</c:v>
                </c:pt>
                <c:pt idx="481">
                  <c:v>0.72199999999999998</c:v>
                </c:pt>
                <c:pt idx="482">
                  <c:v>0.76100000000000001</c:v>
                </c:pt>
                <c:pt idx="483">
                  <c:v>0.755</c:v>
                </c:pt>
                <c:pt idx="484">
                  <c:v>0.91400000000000003</c:v>
                </c:pt>
                <c:pt idx="485">
                  <c:v>0.71699999999999997</c:v>
                </c:pt>
                <c:pt idx="486">
                  <c:v>0.68300000000000005</c:v>
                </c:pt>
                <c:pt idx="487">
                  <c:v>0.72399999999999998</c:v>
                </c:pt>
                <c:pt idx="488">
                  <c:v>0.66800000000000004</c:v>
                </c:pt>
                <c:pt idx="489">
                  <c:v>0.72599999999999998</c:v>
                </c:pt>
                <c:pt idx="490">
                  <c:v>0.67400000000000004</c:v>
                </c:pt>
                <c:pt idx="491">
                  <c:v>0.71499999999999997</c:v>
                </c:pt>
                <c:pt idx="492">
                  <c:v>0.71899999999999997</c:v>
                </c:pt>
                <c:pt idx="493">
                  <c:v>0.79400000000000004</c:v>
                </c:pt>
                <c:pt idx="494">
                  <c:v>0.80500000000000005</c:v>
                </c:pt>
                <c:pt idx="495">
                  <c:v>0.77500000000000002</c:v>
                </c:pt>
                <c:pt idx="496">
                  <c:v>0.747</c:v>
                </c:pt>
                <c:pt idx="497">
                  <c:v>0.75700000000000001</c:v>
                </c:pt>
                <c:pt idx="498">
                  <c:v>0.73299999999999998</c:v>
                </c:pt>
                <c:pt idx="499">
                  <c:v>0.67300000000000004</c:v>
                </c:pt>
                <c:pt idx="500">
                  <c:v>0.72</c:v>
                </c:pt>
                <c:pt idx="501">
                  <c:v>0.67900000000000005</c:v>
                </c:pt>
                <c:pt idx="502">
                  <c:v>0.68</c:v>
                </c:pt>
                <c:pt idx="503">
                  <c:v>0.66600000000000004</c:v>
                </c:pt>
                <c:pt idx="504">
                  <c:v>0.70499999999999996</c:v>
                </c:pt>
                <c:pt idx="505">
                  <c:v>0.72599999999999998</c:v>
                </c:pt>
                <c:pt idx="506">
                  <c:v>0.69899999999999995</c:v>
                </c:pt>
                <c:pt idx="507">
                  <c:v>0.72199999999999998</c:v>
                </c:pt>
                <c:pt idx="508">
                  <c:v>0.79600000000000004</c:v>
                </c:pt>
                <c:pt idx="509">
                  <c:v>0.72</c:v>
                </c:pt>
                <c:pt idx="510">
                  <c:v>0.72799999999999998</c:v>
                </c:pt>
                <c:pt idx="511">
                  <c:v>0.76800000000000002</c:v>
                </c:pt>
                <c:pt idx="512">
                  <c:v>0.76300000000000001</c:v>
                </c:pt>
                <c:pt idx="513">
                  <c:v>0.74</c:v>
                </c:pt>
                <c:pt idx="514">
                  <c:v>0.76400000000000001</c:v>
                </c:pt>
                <c:pt idx="515">
                  <c:v>0.749</c:v>
                </c:pt>
                <c:pt idx="516">
                  <c:v>0.74399999999999999</c:v>
                </c:pt>
                <c:pt idx="517">
                  <c:v>0.78800000000000003</c:v>
                </c:pt>
                <c:pt idx="518">
                  <c:v>0.80700000000000005</c:v>
                </c:pt>
                <c:pt idx="519">
                  <c:v>0.80300000000000005</c:v>
                </c:pt>
                <c:pt idx="520">
                  <c:v>0.753</c:v>
                </c:pt>
                <c:pt idx="521">
                  <c:v>0.749</c:v>
                </c:pt>
                <c:pt idx="522">
                  <c:v>0.80900000000000005</c:v>
                </c:pt>
                <c:pt idx="523">
                  <c:v>0.75800000000000001</c:v>
                </c:pt>
                <c:pt idx="524">
                  <c:v>0.85299999999999998</c:v>
                </c:pt>
                <c:pt idx="525">
                  <c:v>0.86099999999999999</c:v>
                </c:pt>
                <c:pt idx="526">
                  <c:v>0.38700000000000001</c:v>
                </c:pt>
                <c:pt idx="527">
                  <c:v>0.88300000000000001</c:v>
                </c:pt>
                <c:pt idx="528">
                  <c:v>0.93899999999999995</c:v>
                </c:pt>
                <c:pt idx="529">
                  <c:v>0.86499999999999999</c:v>
                </c:pt>
                <c:pt idx="530">
                  <c:v>0.82299999999999995</c:v>
                </c:pt>
                <c:pt idx="531">
                  <c:v>0.81200000000000006</c:v>
                </c:pt>
                <c:pt idx="532">
                  <c:v>0.83499999999999996</c:v>
                </c:pt>
                <c:pt idx="533">
                  <c:v>0.80100000000000005</c:v>
                </c:pt>
                <c:pt idx="534">
                  <c:v>0.84099999999999997</c:v>
                </c:pt>
                <c:pt idx="535">
                  <c:v>0.86499999999999999</c:v>
                </c:pt>
                <c:pt idx="536">
                  <c:v>0.76100000000000001</c:v>
                </c:pt>
                <c:pt idx="537">
                  <c:v>0.82599999999999996</c:v>
                </c:pt>
                <c:pt idx="538">
                  <c:v>0.81799999999999995</c:v>
                </c:pt>
                <c:pt idx="539">
                  <c:v>0.82</c:v>
                </c:pt>
                <c:pt idx="540">
                  <c:v>0.89400000000000002</c:v>
                </c:pt>
                <c:pt idx="541">
                  <c:v>0.79100000000000004</c:v>
                </c:pt>
                <c:pt idx="542">
                  <c:v>0.85399999999999998</c:v>
                </c:pt>
                <c:pt idx="543">
                  <c:v>0.91</c:v>
                </c:pt>
                <c:pt idx="544">
                  <c:v>0.84299999999999997</c:v>
                </c:pt>
                <c:pt idx="545">
                  <c:v>0.876</c:v>
                </c:pt>
                <c:pt idx="546">
                  <c:v>0.80600000000000005</c:v>
                </c:pt>
                <c:pt idx="547">
                  <c:v>0.86099999999999999</c:v>
                </c:pt>
                <c:pt idx="548">
                  <c:v>0.85499999999999998</c:v>
                </c:pt>
                <c:pt idx="549">
                  <c:v>0.95499999999999996</c:v>
                </c:pt>
                <c:pt idx="550">
                  <c:v>0.90300000000000002</c:v>
                </c:pt>
                <c:pt idx="551">
                  <c:v>0.85899999999999999</c:v>
                </c:pt>
                <c:pt idx="552">
                  <c:v>0.82399999999999995</c:v>
                </c:pt>
                <c:pt idx="553">
                  <c:v>0.90700000000000003</c:v>
                </c:pt>
                <c:pt idx="554">
                  <c:v>0.81699999999999995</c:v>
                </c:pt>
                <c:pt idx="555">
                  <c:v>0.91300000000000003</c:v>
                </c:pt>
                <c:pt idx="556">
                  <c:v>1.0269999999999999</c:v>
                </c:pt>
                <c:pt idx="557">
                  <c:v>0.82399999999999995</c:v>
                </c:pt>
                <c:pt idx="558">
                  <c:v>0.90200000000000002</c:v>
                </c:pt>
                <c:pt idx="559">
                  <c:v>0.89400000000000002</c:v>
                </c:pt>
                <c:pt idx="560">
                  <c:v>0.86499999999999999</c:v>
                </c:pt>
                <c:pt idx="561">
                  <c:v>0.875</c:v>
                </c:pt>
                <c:pt idx="562">
                  <c:v>0.88300000000000001</c:v>
                </c:pt>
                <c:pt idx="563">
                  <c:v>0.999</c:v>
                </c:pt>
                <c:pt idx="564">
                  <c:v>0.90300000000000002</c:v>
                </c:pt>
                <c:pt idx="565">
                  <c:v>0.874</c:v>
                </c:pt>
                <c:pt idx="566">
                  <c:v>0.86199999999999999</c:v>
                </c:pt>
                <c:pt idx="567">
                  <c:v>0.90800000000000003</c:v>
                </c:pt>
                <c:pt idx="568">
                  <c:v>0.86199999999999999</c:v>
                </c:pt>
                <c:pt idx="569">
                  <c:v>0.97899999999999998</c:v>
                </c:pt>
                <c:pt idx="570">
                  <c:v>0.93</c:v>
                </c:pt>
                <c:pt idx="571">
                  <c:v>0.91400000000000003</c:v>
                </c:pt>
                <c:pt idx="572">
                  <c:v>0.84399999999999997</c:v>
                </c:pt>
                <c:pt idx="573">
                  <c:v>0.85299999999999998</c:v>
                </c:pt>
                <c:pt idx="574">
                  <c:v>0.86499999999999999</c:v>
                </c:pt>
                <c:pt idx="575">
                  <c:v>0.88400000000000001</c:v>
                </c:pt>
                <c:pt idx="576">
                  <c:v>0.91400000000000003</c:v>
                </c:pt>
                <c:pt idx="577">
                  <c:v>1.018</c:v>
                </c:pt>
                <c:pt idx="578">
                  <c:v>0.93300000000000005</c:v>
                </c:pt>
                <c:pt idx="579">
                  <c:v>0.93100000000000005</c:v>
                </c:pt>
                <c:pt idx="580">
                  <c:v>0.98399999999999999</c:v>
                </c:pt>
                <c:pt idx="581">
                  <c:v>0.95799999999999996</c:v>
                </c:pt>
                <c:pt idx="582">
                  <c:v>0.85699999999999998</c:v>
                </c:pt>
                <c:pt idx="583">
                  <c:v>0.96</c:v>
                </c:pt>
                <c:pt idx="584">
                  <c:v>1.002</c:v>
                </c:pt>
                <c:pt idx="585">
                  <c:v>1.03</c:v>
                </c:pt>
                <c:pt idx="586">
                  <c:v>0.86699999999999999</c:v>
                </c:pt>
                <c:pt idx="587">
                  <c:v>0.89700000000000002</c:v>
                </c:pt>
                <c:pt idx="588">
                  <c:v>0.85799999999999998</c:v>
                </c:pt>
                <c:pt idx="589">
                  <c:v>0.86899999999999999</c:v>
                </c:pt>
                <c:pt idx="590">
                  <c:v>0.95899999999999996</c:v>
                </c:pt>
                <c:pt idx="591">
                  <c:v>1.024</c:v>
                </c:pt>
                <c:pt idx="592">
                  <c:v>0.93</c:v>
                </c:pt>
                <c:pt idx="593">
                  <c:v>0.86499999999999999</c:v>
                </c:pt>
                <c:pt idx="594">
                  <c:v>0.89800000000000002</c:v>
                </c:pt>
                <c:pt idx="595">
                  <c:v>0.85199999999999998</c:v>
                </c:pt>
                <c:pt idx="596">
                  <c:v>0.78300000000000003</c:v>
                </c:pt>
                <c:pt idx="597">
                  <c:v>0.87</c:v>
                </c:pt>
                <c:pt idx="598">
                  <c:v>0.97799999999999998</c:v>
                </c:pt>
                <c:pt idx="599">
                  <c:v>0.879</c:v>
                </c:pt>
                <c:pt idx="600">
                  <c:v>0.84399999999999997</c:v>
                </c:pt>
                <c:pt idx="601">
                  <c:v>0.76500000000000001</c:v>
                </c:pt>
                <c:pt idx="602">
                  <c:v>0.86099999999999999</c:v>
                </c:pt>
                <c:pt idx="603">
                  <c:v>0.84</c:v>
                </c:pt>
                <c:pt idx="604">
                  <c:v>0.85299999999999998</c:v>
                </c:pt>
                <c:pt idx="605">
                  <c:v>0.88900000000000001</c:v>
                </c:pt>
                <c:pt idx="606">
                  <c:v>0.93200000000000005</c:v>
                </c:pt>
                <c:pt idx="607">
                  <c:v>0.872</c:v>
                </c:pt>
                <c:pt idx="608">
                  <c:v>0.89100000000000001</c:v>
                </c:pt>
                <c:pt idx="609">
                  <c:v>0.86599999999999999</c:v>
                </c:pt>
                <c:pt idx="610">
                  <c:v>0.85599999999999998</c:v>
                </c:pt>
                <c:pt idx="611">
                  <c:v>0.84699999999999998</c:v>
                </c:pt>
                <c:pt idx="612">
                  <c:v>0.97499999999999998</c:v>
                </c:pt>
                <c:pt idx="613">
                  <c:v>0.94099999999999995</c:v>
                </c:pt>
                <c:pt idx="614">
                  <c:v>0.872</c:v>
                </c:pt>
                <c:pt idx="615">
                  <c:v>0.83799999999999997</c:v>
                </c:pt>
                <c:pt idx="616">
                  <c:v>0.871</c:v>
                </c:pt>
                <c:pt idx="617">
                  <c:v>0.79800000000000004</c:v>
                </c:pt>
                <c:pt idx="618">
                  <c:v>0.91700000000000004</c:v>
                </c:pt>
                <c:pt idx="619">
                  <c:v>1.056</c:v>
                </c:pt>
                <c:pt idx="620">
                  <c:v>0.88900000000000001</c:v>
                </c:pt>
                <c:pt idx="621">
                  <c:v>0.84099999999999997</c:v>
                </c:pt>
                <c:pt idx="622">
                  <c:v>0.86299999999999999</c:v>
                </c:pt>
                <c:pt idx="623">
                  <c:v>0.875</c:v>
                </c:pt>
                <c:pt idx="624">
                  <c:v>0.874</c:v>
                </c:pt>
                <c:pt idx="625">
                  <c:v>0.90800000000000003</c:v>
                </c:pt>
                <c:pt idx="626">
                  <c:v>0.99199999999999999</c:v>
                </c:pt>
                <c:pt idx="627">
                  <c:v>0.91700000000000004</c:v>
                </c:pt>
                <c:pt idx="628">
                  <c:v>0.86799999999999999</c:v>
                </c:pt>
                <c:pt idx="629">
                  <c:v>0.83599999999999997</c:v>
                </c:pt>
                <c:pt idx="630">
                  <c:v>0.84499999999999997</c:v>
                </c:pt>
                <c:pt idx="631">
                  <c:v>0.68700000000000006</c:v>
                </c:pt>
                <c:pt idx="632">
                  <c:v>0.96599999999999997</c:v>
                </c:pt>
                <c:pt idx="633">
                  <c:v>0.95599999999999996</c:v>
                </c:pt>
                <c:pt idx="634">
                  <c:v>0.55000000000000004</c:v>
                </c:pt>
                <c:pt idx="635">
                  <c:v>0.86899999999999999</c:v>
                </c:pt>
                <c:pt idx="636">
                  <c:v>1.05</c:v>
                </c:pt>
                <c:pt idx="637">
                  <c:v>0.81399999999999995</c:v>
                </c:pt>
                <c:pt idx="638">
                  <c:v>0.88400000000000001</c:v>
                </c:pt>
                <c:pt idx="639">
                  <c:v>0.90800000000000003</c:v>
                </c:pt>
                <c:pt idx="640">
                  <c:v>0.90500000000000003</c:v>
                </c:pt>
                <c:pt idx="641">
                  <c:v>0.86</c:v>
                </c:pt>
                <c:pt idx="642">
                  <c:v>0.91700000000000004</c:v>
                </c:pt>
                <c:pt idx="643">
                  <c:v>0.80300000000000005</c:v>
                </c:pt>
                <c:pt idx="644">
                  <c:v>0.92</c:v>
                </c:pt>
                <c:pt idx="645">
                  <c:v>0.95399999999999996</c:v>
                </c:pt>
                <c:pt idx="646">
                  <c:v>1.1359999999999999</c:v>
                </c:pt>
                <c:pt idx="647">
                  <c:v>0.999</c:v>
                </c:pt>
                <c:pt idx="648">
                  <c:v>0.89700000000000002</c:v>
                </c:pt>
                <c:pt idx="649">
                  <c:v>0.93200000000000005</c:v>
                </c:pt>
                <c:pt idx="650">
                  <c:v>0.84699999999999998</c:v>
                </c:pt>
                <c:pt idx="651">
                  <c:v>0.91500000000000004</c:v>
                </c:pt>
                <c:pt idx="652">
                  <c:v>1.0229999999999999</c:v>
                </c:pt>
                <c:pt idx="653">
                  <c:v>1.131</c:v>
                </c:pt>
                <c:pt idx="654">
                  <c:v>1.0249999999999999</c:v>
                </c:pt>
                <c:pt idx="655">
                  <c:v>0.94099999999999995</c:v>
                </c:pt>
                <c:pt idx="656">
                  <c:v>0.873</c:v>
                </c:pt>
                <c:pt idx="657">
                  <c:v>0.96699999999999997</c:v>
                </c:pt>
                <c:pt idx="658">
                  <c:v>0.94399999999999995</c:v>
                </c:pt>
                <c:pt idx="659">
                  <c:v>1.0820000000000001</c:v>
                </c:pt>
                <c:pt idx="660">
                  <c:v>1.1000000000000001</c:v>
                </c:pt>
                <c:pt idx="661">
                  <c:v>0.97399999999999998</c:v>
                </c:pt>
                <c:pt idx="662">
                  <c:v>0.96899999999999997</c:v>
                </c:pt>
                <c:pt idx="663">
                  <c:v>0.879</c:v>
                </c:pt>
                <c:pt idx="664">
                  <c:v>0.88900000000000001</c:v>
                </c:pt>
                <c:pt idx="665">
                  <c:v>0.89600000000000002</c:v>
                </c:pt>
                <c:pt idx="666">
                  <c:v>0.85099999999999998</c:v>
                </c:pt>
                <c:pt idx="667">
                  <c:v>0.871</c:v>
                </c:pt>
                <c:pt idx="668">
                  <c:v>0.877</c:v>
                </c:pt>
                <c:pt idx="669">
                  <c:v>0.84099999999999997</c:v>
                </c:pt>
                <c:pt idx="670">
                  <c:v>0.85899999999999999</c:v>
                </c:pt>
                <c:pt idx="671">
                  <c:v>0.82799999999999996</c:v>
                </c:pt>
                <c:pt idx="672">
                  <c:v>0.91100000000000003</c:v>
                </c:pt>
                <c:pt idx="673">
                  <c:v>0.98099999999999998</c:v>
                </c:pt>
                <c:pt idx="674">
                  <c:v>1.0820000000000001</c:v>
                </c:pt>
                <c:pt idx="675">
                  <c:v>0.99299999999999999</c:v>
                </c:pt>
                <c:pt idx="676">
                  <c:v>0.92900000000000005</c:v>
                </c:pt>
                <c:pt idx="677">
                  <c:v>0.96299999999999997</c:v>
                </c:pt>
                <c:pt idx="678">
                  <c:v>0.94099999999999995</c:v>
                </c:pt>
                <c:pt idx="679">
                  <c:v>0.92900000000000005</c:v>
                </c:pt>
                <c:pt idx="680">
                  <c:v>0.96299999999999997</c:v>
                </c:pt>
                <c:pt idx="681">
                  <c:v>1.0049999999999999</c:v>
                </c:pt>
                <c:pt idx="682">
                  <c:v>1.034</c:v>
                </c:pt>
                <c:pt idx="683">
                  <c:v>0.95</c:v>
                </c:pt>
                <c:pt idx="684">
                  <c:v>0.88500000000000001</c:v>
                </c:pt>
                <c:pt idx="685">
                  <c:v>0.93899999999999995</c:v>
                </c:pt>
                <c:pt idx="686">
                  <c:v>0.98599999999999999</c:v>
                </c:pt>
                <c:pt idx="687">
                  <c:v>0.91900000000000004</c:v>
                </c:pt>
                <c:pt idx="688">
                  <c:v>1.06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CE1A-4814-9120-3A20B14C54D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73334576"/>
        <c:axId val="273334968"/>
      </c:scatterChart>
      <c:valAx>
        <c:axId val="273334576"/>
        <c:scaling>
          <c:orientation val="minMax"/>
        </c:scaling>
        <c:delete val="1"/>
        <c:axPos val="b"/>
        <c:majorTickMark val="out"/>
        <c:minorTickMark val="none"/>
        <c:tickLblPos val="nextTo"/>
        <c:crossAx val="273334968"/>
        <c:crosses val="autoZero"/>
        <c:crossBetween val="midCat"/>
      </c:valAx>
      <c:valAx>
        <c:axId val="273334968"/>
        <c:scaling>
          <c:orientation val="minMax"/>
          <c:max val="1.5"/>
          <c:min val="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73334576"/>
        <c:crosses val="autoZero"/>
        <c:crossBetween val="midCat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200" dirty="0"/>
              <a:t>T</a:t>
            </a:r>
            <a:r>
              <a:rPr lang="en-US" sz="1000" dirty="0"/>
              <a:t>1</a:t>
            </a:r>
            <a:r>
              <a:rPr lang="en-US" sz="1200" dirty="0"/>
              <a:t>=f</a:t>
            </a:r>
            <a:r>
              <a:rPr lang="ru-RU" sz="1200" dirty="0"/>
              <a:t> </a:t>
            </a:r>
            <a:r>
              <a:rPr lang="en-US" sz="1200" dirty="0"/>
              <a:t>(t</a:t>
            </a:r>
            <a:r>
              <a:rPr lang="ru-RU" sz="1200" dirty="0" smtClean="0"/>
              <a:t>нар)</a:t>
            </a:r>
            <a:endParaRPr lang="ru-RU" sz="1200" dirty="0"/>
          </a:p>
        </c:rich>
      </c:tx>
      <c:overlay val="0"/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v>T1=f(Tн)</c:v>
          </c:tx>
          <c:spPr>
            <a:ln w="28575">
              <a:noFill/>
            </a:ln>
          </c:spPr>
          <c:marker>
            <c:spPr>
              <a:solidFill>
                <a:srgbClr val="0070C0"/>
              </a:solidFill>
            </c:spPr>
          </c:marker>
          <c:trendline>
            <c:trendlineType val="linear"/>
            <c:dispRSqr val="0"/>
            <c:dispEq val="0"/>
          </c:trendline>
          <c:trendline>
            <c:trendlineType val="linear"/>
            <c:dispRSqr val="0"/>
            <c:dispEq val="0"/>
          </c:trendline>
          <c:xVal>
            <c:numRef>
              <c:f>Лист1!$BT$3:$BT$154</c:f>
              <c:numCache>
                <c:formatCode>0.0</c:formatCode>
                <c:ptCount val="152"/>
                <c:pt idx="0">
                  <c:v>-10.199999999999999</c:v>
                </c:pt>
                <c:pt idx="1">
                  <c:v>-13.5</c:v>
                </c:pt>
                <c:pt idx="2">
                  <c:v>-10.199999999999999</c:v>
                </c:pt>
                <c:pt idx="3">
                  <c:v>-13.1</c:v>
                </c:pt>
                <c:pt idx="4">
                  <c:v>-18</c:v>
                </c:pt>
                <c:pt idx="5">
                  <c:v>-21</c:v>
                </c:pt>
                <c:pt idx="6">
                  <c:v>-22.1</c:v>
                </c:pt>
                <c:pt idx="7" formatCode="General">
                  <c:v>-21.7</c:v>
                </c:pt>
                <c:pt idx="8">
                  <c:v>-19.600000000000001</c:v>
                </c:pt>
                <c:pt idx="9">
                  <c:v>-16.8</c:v>
                </c:pt>
                <c:pt idx="10">
                  <c:v>-14.5</c:v>
                </c:pt>
                <c:pt idx="11">
                  <c:v>-9.8000000000000007</c:v>
                </c:pt>
                <c:pt idx="12">
                  <c:v>-9.5</c:v>
                </c:pt>
                <c:pt idx="13">
                  <c:v>-14.3</c:v>
                </c:pt>
                <c:pt idx="14">
                  <c:v>-17.3</c:v>
                </c:pt>
                <c:pt idx="15">
                  <c:v>-17.600000000000001</c:v>
                </c:pt>
                <c:pt idx="16">
                  <c:v>-14.9</c:v>
                </c:pt>
                <c:pt idx="17">
                  <c:v>-17.3</c:v>
                </c:pt>
                <c:pt idx="18">
                  <c:v>-6.9</c:v>
                </c:pt>
                <c:pt idx="19">
                  <c:v>-8.1</c:v>
                </c:pt>
                <c:pt idx="20">
                  <c:v>-10</c:v>
                </c:pt>
                <c:pt idx="21">
                  <c:v>-17.100000000000001</c:v>
                </c:pt>
                <c:pt idx="22">
                  <c:v>-18.7</c:v>
                </c:pt>
                <c:pt idx="23">
                  <c:v>-8.3000000000000007</c:v>
                </c:pt>
                <c:pt idx="24">
                  <c:v>-7.4</c:v>
                </c:pt>
                <c:pt idx="25">
                  <c:v>-3</c:v>
                </c:pt>
                <c:pt idx="26">
                  <c:v>1.6</c:v>
                </c:pt>
                <c:pt idx="27">
                  <c:v>3.7</c:v>
                </c:pt>
                <c:pt idx="28">
                  <c:v>1</c:v>
                </c:pt>
                <c:pt idx="29">
                  <c:v>3.6</c:v>
                </c:pt>
                <c:pt idx="30">
                  <c:v>2.9</c:v>
                </c:pt>
                <c:pt idx="31">
                  <c:v>0.8</c:v>
                </c:pt>
                <c:pt idx="32">
                  <c:v>0.8</c:v>
                </c:pt>
                <c:pt idx="33">
                  <c:v>0.4</c:v>
                </c:pt>
                <c:pt idx="34">
                  <c:v>-1.9</c:v>
                </c:pt>
                <c:pt idx="35">
                  <c:v>-0.7</c:v>
                </c:pt>
                <c:pt idx="36">
                  <c:v>-5.0999999999999996</c:v>
                </c:pt>
                <c:pt idx="37">
                  <c:v>0.5</c:v>
                </c:pt>
                <c:pt idx="38">
                  <c:v>1.9</c:v>
                </c:pt>
                <c:pt idx="39">
                  <c:v>2.9</c:v>
                </c:pt>
                <c:pt idx="40">
                  <c:v>4.3</c:v>
                </c:pt>
                <c:pt idx="41">
                  <c:v>3.9</c:v>
                </c:pt>
                <c:pt idx="42">
                  <c:v>2.1</c:v>
                </c:pt>
                <c:pt idx="43">
                  <c:v>2.8</c:v>
                </c:pt>
                <c:pt idx="44">
                  <c:v>1.9</c:v>
                </c:pt>
                <c:pt idx="45">
                  <c:v>-0.4</c:v>
                </c:pt>
                <c:pt idx="46">
                  <c:v>-2.2000000000000002</c:v>
                </c:pt>
                <c:pt idx="47">
                  <c:v>-3.1</c:v>
                </c:pt>
                <c:pt idx="48">
                  <c:v>-1.1000000000000001</c:v>
                </c:pt>
                <c:pt idx="49">
                  <c:v>0.9</c:v>
                </c:pt>
                <c:pt idx="50">
                  <c:v>-0.1</c:v>
                </c:pt>
                <c:pt idx="51">
                  <c:v>-0.8</c:v>
                </c:pt>
                <c:pt idx="52">
                  <c:v>-1.8</c:v>
                </c:pt>
                <c:pt idx="53">
                  <c:v>-0.6</c:v>
                </c:pt>
                <c:pt idx="54">
                  <c:v>0</c:v>
                </c:pt>
                <c:pt idx="55">
                  <c:v>0.7</c:v>
                </c:pt>
                <c:pt idx="56">
                  <c:v>0.4</c:v>
                </c:pt>
                <c:pt idx="57">
                  <c:v>-2.2000000000000002</c:v>
                </c:pt>
                <c:pt idx="58">
                  <c:v>0.5</c:v>
                </c:pt>
                <c:pt idx="59">
                  <c:v>-3.8</c:v>
                </c:pt>
                <c:pt idx="60">
                  <c:v>-4.7</c:v>
                </c:pt>
                <c:pt idx="61">
                  <c:v>-5.3</c:v>
                </c:pt>
                <c:pt idx="62">
                  <c:v>-2.6</c:v>
                </c:pt>
                <c:pt idx="63">
                  <c:v>-0.3</c:v>
                </c:pt>
                <c:pt idx="64">
                  <c:v>1.2</c:v>
                </c:pt>
                <c:pt idx="65">
                  <c:v>1.6</c:v>
                </c:pt>
                <c:pt idx="66">
                  <c:v>1.9</c:v>
                </c:pt>
                <c:pt idx="67">
                  <c:v>2.9</c:v>
                </c:pt>
                <c:pt idx="68">
                  <c:v>3.1</c:v>
                </c:pt>
                <c:pt idx="69">
                  <c:v>1.3</c:v>
                </c:pt>
                <c:pt idx="70">
                  <c:v>1</c:v>
                </c:pt>
                <c:pt idx="71">
                  <c:v>1.8</c:v>
                </c:pt>
                <c:pt idx="72">
                  <c:v>1.2</c:v>
                </c:pt>
                <c:pt idx="73">
                  <c:v>0.1</c:v>
                </c:pt>
                <c:pt idx="74">
                  <c:v>0.2</c:v>
                </c:pt>
                <c:pt idx="75">
                  <c:v>1.6</c:v>
                </c:pt>
                <c:pt idx="76">
                  <c:v>2.4</c:v>
                </c:pt>
                <c:pt idx="77">
                  <c:v>-2.2999999999999998</c:v>
                </c:pt>
                <c:pt idx="78">
                  <c:v>-4.3</c:v>
                </c:pt>
                <c:pt idx="79">
                  <c:v>-3.9</c:v>
                </c:pt>
                <c:pt idx="80">
                  <c:v>-2.2999999999999998</c:v>
                </c:pt>
                <c:pt idx="81">
                  <c:v>-1.6</c:v>
                </c:pt>
                <c:pt idx="82">
                  <c:v>-0.7</c:v>
                </c:pt>
                <c:pt idx="83">
                  <c:v>-0.1</c:v>
                </c:pt>
                <c:pt idx="84">
                  <c:v>1.6</c:v>
                </c:pt>
                <c:pt idx="85">
                  <c:v>4.0999999999999996</c:v>
                </c:pt>
                <c:pt idx="86">
                  <c:v>6.1</c:v>
                </c:pt>
                <c:pt idx="87">
                  <c:v>7.8</c:v>
                </c:pt>
                <c:pt idx="88">
                  <c:v>7.9</c:v>
                </c:pt>
                <c:pt idx="89">
                  <c:v>7.8</c:v>
                </c:pt>
                <c:pt idx="90">
                  <c:v>4.8</c:v>
                </c:pt>
                <c:pt idx="91">
                  <c:v>12.2</c:v>
                </c:pt>
                <c:pt idx="92">
                  <c:v>10.6</c:v>
                </c:pt>
                <c:pt idx="93">
                  <c:v>8.6999999999999993</c:v>
                </c:pt>
                <c:pt idx="94">
                  <c:v>7.7</c:v>
                </c:pt>
                <c:pt idx="95">
                  <c:v>8.4</c:v>
                </c:pt>
                <c:pt idx="96">
                  <c:v>7</c:v>
                </c:pt>
                <c:pt idx="97">
                  <c:v>7.8</c:v>
                </c:pt>
                <c:pt idx="98">
                  <c:v>6.3</c:v>
                </c:pt>
                <c:pt idx="99">
                  <c:v>6.3</c:v>
                </c:pt>
                <c:pt idx="100">
                  <c:v>5.5</c:v>
                </c:pt>
                <c:pt idx="101">
                  <c:v>4.8</c:v>
                </c:pt>
                <c:pt idx="102">
                  <c:v>4.5</c:v>
                </c:pt>
                <c:pt idx="103">
                  <c:v>1.8</c:v>
                </c:pt>
                <c:pt idx="104">
                  <c:v>4.5999999999999996</c:v>
                </c:pt>
                <c:pt idx="105">
                  <c:v>5.8</c:v>
                </c:pt>
                <c:pt idx="106">
                  <c:v>6.2</c:v>
                </c:pt>
                <c:pt idx="107">
                  <c:v>6</c:v>
                </c:pt>
                <c:pt idx="108">
                  <c:v>4.5999999999999996</c:v>
                </c:pt>
                <c:pt idx="109">
                  <c:v>2.2999999999999998</c:v>
                </c:pt>
                <c:pt idx="110">
                  <c:v>1.7</c:v>
                </c:pt>
                <c:pt idx="111">
                  <c:v>2.2000000000000002</c:v>
                </c:pt>
                <c:pt idx="112">
                  <c:v>2.2000000000000002</c:v>
                </c:pt>
                <c:pt idx="113">
                  <c:v>3.6</c:v>
                </c:pt>
                <c:pt idx="114">
                  <c:v>4.8</c:v>
                </c:pt>
                <c:pt idx="115">
                  <c:v>1.3</c:v>
                </c:pt>
                <c:pt idx="116">
                  <c:v>1</c:v>
                </c:pt>
                <c:pt idx="117">
                  <c:v>2.6</c:v>
                </c:pt>
                <c:pt idx="118">
                  <c:v>5.5</c:v>
                </c:pt>
                <c:pt idx="119">
                  <c:v>5.6</c:v>
                </c:pt>
                <c:pt idx="120">
                  <c:v>2.8</c:v>
                </c:pt>
                <c:pt idx="121">
                  <c:v>1.1000000000000001</c:v>
                </c:pt>
                <c:pt idx="122">
                  <c:v>0.9</c:v>
                </c:pt>
                <c:pt idx="123">
                  <c:v>-1.2</c:v>
                </c:pt>
                <c:pt idx="124">
                  <c:v>-2.2000000000000002</c:v>
                </c:pt>
                <c:pt idx="125">
                  <c:v>-1.6</c:v>
                </c:pt>
                <c:pt idx="126">
                  <c:v>-3.8</c:v>
                </c:pt>
                <c:pt idx="127">
                  <c:v>-3.9</c:v>
                </c:pt>
                <c:pt idx="128">
                  <c:v>-6.3</c:v>
                </c:pt>
                <c:pt idx="129">
                  <c:v>-5.3</c:v>
                </c:pt>
                <c:pt idx="130">
                  <c:v>-5.5</c:v>
                </c:pt>
                <c:pt idx="131">
                  <c:v>-7</c:v>
                </c:pt>
                <c:pt idx="132">
                  <c:v>-9.3000000000000007</c:v>
                </c:pt>
                <c:pt idx="133">
                  <c:v>-5.7</c:v>
                </c:pt>
                <c:pt idx="134">
                  <c:v>-3.2</c:v>
                </c:pt>
                <c:pt idx="135">
                  <c:v>-2.4</c:v>
                </c:pt>
                <c:pt idx="136">
                  <c:v>-1.3</c:v>
                </c:pt>
                <c:pt idx="137">
                  <c:v>-0.1</c:v>
                </c:pt>
                <c:pt idx="138" formatCode="General">
                  <c:v>1.4</c:v>
                </c:pt>
                <c:pt idx="139">
                  <c:v>1.6</c:v>
                </c:pt>
                <c:pt idx="140">
                  <c:v>3.6</c:v>
                </c:pt>
                <c:pt idx="141">
                  <c:v>4.2</c:v>
                </c:pt>
                <c:pt idx="142">
                  <c:v>4.0999999999999996</c:v>
                </c:pt>
                <c:pt idx="143">
                  <c:v>1.9</c:v>
                </c:pt>
                <c:pt idx="144">
                  <c:v>0.7</c:v>
                </c:pt>
                <c:pt idx="145">
                  <c:v>2.2999999999999998</c:v>
                </c:pt>
                <c:pt idx="146">
                  <c:v>0.6</c:v>
                </c:pt>
                <c:pt idx="147">
                  <c:v>0.2</c:v>
                </c:pt>
                <c:pt idx="148">
                  <c:v>0.2</c:v>
                </c:pt>
                <c:pt idx="149">
                  <c:v>-5.7</c:v>
                </c:pt>
                <c:pt idx="150">
                  <c:v>-8.3000000000000007</c:v>
                </c:pt>
                <c:pt idx="151">
                  <c:v>-3.6</c:v>
                </c:pt>
              </c:numCache>
            </c:numRef>
          </c:xVal>
          <c:yVal>
            <c:numRef>
              <c:f>Лист1!$BN$3:$BN$154</c:f>
              <c:numCache>
                <c:formatCode>0.0</c:formatCode>
                <c:ptCount val="152"/>
                <c:pt idx="0">
                  <c:v>91.386600000000001</c:v>
                </c:pt>
                <c:pt idx="1">
                  <c:v>90.856199999999987</c:v>
                </c:pt>
                <c:pt idx="2">
                  <c:v>92.748999999999995</c:v>
                </c:pt>
                <c:pt idx="3">
                  <c:v>95.098199999999991</c:v>
                </c:pt>
                <c:pt idx="4">
                  <c:v>95.57419999999999</c:v>
                </c:pt>
                <c:pt idx="5">
                  <c:v>95.929000000000002</c:v>
                </c:pt>
                <c:pt idx="6">
                  <c:v>95.422200000000004</c:v>
                </c:pt>
                <c:pt idx="7">
                  <c:v>94.9392</c:v>
                </c:pt>
                <c:pt idx="8">
                  <c:v>95.392799999999994</c:v>
                </c:pt>
                <c:pt idx="9">
                  <c:v>95.7988</c:v>
                </c:pt>
                <c:pt idx="10">
                  <c:v>96.783599999999993</c:v>
                </c:pt>
                <c:pt idx="11">
                  <c:v>98.379599999999982</c:v>
                </c:pt>
                <c:pt idx="12">
                  <c:v>98.286200000000008</c:v>
                </c:pt>
                <c:pt idx="13">
                  <c:v>97.656199999999998</c:v>
                </c:pt>
                <c:pt idx="14">
                  <c:v>97.437600000000003</c:v>
                </c:pt>
                <c:pt idx="15">
                  <c:v>97.628000000000014</c:v>
                </c:pt>
                <c:pt idx="16">
                  <c:v>98.256</c:v>
                </c:pt>
                <c:pt idx="17">
                  <c:v>97.653199999999998</c:v>
                </c:pt>
                <c:pt idx="18">
                  <c:v>98.018800000000013</c:v>
                </c:pt>
                <c:pt idx="19">
                  <c:v>98.323999999999998</c:v>
                </c:pt>
                <c:pt idx="20">
                  <c:v>97.950800000000001</c:v>
                </c:pt>
                <c:pt idx="21">
                  <c:v>97.036600000000007</c:v>
                </c:pt>
                <c:pt idx="22">
                  <c:v>96.956000000000017</c:v>
                </c:pt>
                <c:pt idx="23">
                  <c:v>97.325000000000003</c:v>
                </c:pt>
                <c:pt idx="24">
                  <c:v>95.707999999999998</c:v>
                </c:pt>
                <c:pt idx="25">
                  <c:v>92.920199999999994</c:v>
                </c:pt>
                <c:pt idx="26">
                  <c:v>89.763800000000018</c:v>
                </c:pt>
                <c:pt idx="27">
                  <c:v>85.803599999999989</c:v>
                </c:pt>
                <c:pt idx="28">
                  <c:v>82.08</c:v>
                </c:pt>
                <c:pt idx="29">
                  <c:v>80.918199999999999</c:v>
                </c:pt>
                <c:pt idx="30">
                  <c:v>81.301999999999992</c:v>
                </c:pt>
                <c:pt idx="31">
                  <c:v>79.76100000000001</c:v>
                </c:pt>
                <c:pt idx="32">
                  <c:v>78.5364</c:v>
                </c:pt>
                <c:pt idx="33">
                  <c:v>78.464999999999989</c:v>
                </c:pt>
                <c:pt idx="34">
                  <c:v>78.541200000000003</c:v>
                </c:pt>
                <c:pt idx="35">
                  <c:v>78.153600000000012</c:v>
                </c:pt>
                <c:pt idx="36">
                  <c:v>78.054000000000002</c:v>
                </c:pt>
                <c:pt idx="37">
                  <c:v>79.344599999999986</c:v>
                </c:pt>
                <c:pt idx="38">
                  <c:v>78.355000000000004</c:v>
                </c:pt>
                <c:pt idx="39">
                  <c:v>77.051999999999992</c:v>
                </c:pt>
                <c:pt idx="40">
                  <c:v>75.020800000000008</c:v>
                </c:pt>
                <c:pt idx="41">
                  <c:v>74.111000000000004</c:v>
                </c:pt>
                <c:pt idx="42">
                  <c:v>72.602399999999989</c:v>
                </c:pt>
                <c:pt idx="43">
                  <c:v>73.135999999999996</c:v>
                </c:pt>
                <c:pt idx="44">
                  <c:v>73.607399999999998</c:v>
                </c:pt>
                <c:pt idx="45">
                  <c:v>74.180199999999999</c:v>
                </c:pt>
                <c:pt idx="46">
                  <c:v>77.711200000000005</c:v>
                </c:pt>
                <c:pt idx="47">
                  <c:v>81.474599999999995</c:v>
                </c:pt>
                <c:pt idx="48">
                  <c:v>82.555199999999999</c:v>
                </c:pt>
                <c:pt idx="49">
                  <c:v>82.392800000000008</c:v>
                </c:pt>
                <c:pt idx="50">
                  <c:v>80.041600000000017</c:v>
                </c:pt>
                <c:pt idx="51">
                  <c:v>79.4846</c:v>
                </c:pt>
                <c:pt idx="52">
                  <c:v>79.474600000000009</c:v>
                </c:pt>
                <c:pt idx="53">
                  <c:v>79.5608</c:v>
                </c:pt>
                <c:pt idx="54">
                  <c:v>79.1494</c:v>
                </c:pt>
                <c:pt idx="55">
                  <c:v>78.992999999999995</c:v>
                </c:pt>
                <c:pt idx="56">
                  <c:v>79.023200000000003</c:v>
                </c:pt>
                <c:pt idx="57">
                  <c:v>80.842800000000011</c:v>
                </c:pt>
                <c:pt idx="58">
                  <c:v>82.472999999999999</c:v>
                </c:pt>
                <c:pt idx="59">
                  <c:v>83.695400000000006</c:v>
                </c:pt>
                <c:pt idx="60">
                  <c:v>84.82</c:v>
                </c:pt>
                <c:pt idx="61">
                  <c:v>85.779600000000002</c:v>
                </c:pt>
                <c:pt idx="62">
                  <c:v>85.581599999999995</c:v>
                </c:pt>
                <c:pt idx="63">
                  <c:v>83.182199999999995</c:v>
                </c:pt>
                <c:pt idx="64">
                  <c:v>80.590799999999987</c:v>
                </c:pt>
                <c:pt idx="65">
                  <c:v>77.653600000000012</c:v>
                </c:pt>
                <c:pt idx="66">
                  <c:v>74.243799999999993</c:v>
                </c:pt>
                <c:pt idx="67">
                  <c:v>72.970400000000012</c:v>
                </c:pt>
                <c:pt idx="68">
                  <c:v>73.871800000000007</c:v>
                </c:pt>
                <c:pt idx="69">
                  <c:v>72.223600000000005</c:v>
                </c:pt>
                <c:pt idx="70">
                  <c:v>72.581000000000003</c:v>
                </c:pt>
                <c:pt idx="71">
                  <c:v>72.881</c:v>
                </c:pt>
                <c:pt idx="72">
                  <c:v>73.581999999999994</c:v>
                </c:pt>
                <c:pt idx="73">
                  <c:v>72.231599999999986</c:v>
                </c:pt>
                <c:pt idx="74">
                  <c:v>72.729599999999991</c:v>
                </c:pt>
                <c:pt idx="75">
                  <c:v>73.484200000000016</c:v>
                </c:pt>
                <c:pt idx="76">
                  <c:v>73.990600000000001</c:v>
                </c:pt>
                <c:pt idx="77">
                  <c:v>77.628799999999998</c:v>
                </c:pt>
                <c:pt idx="78">
                  <c:v>80.390200000000007</c:v>
                </c:pt>
                <c:pt idx="79">
                  <c:v>82.330199999999991</c:v>
                </c:pt>
                <c:pt idx="80">
                  <c:v>82.368200000000002</c:v>
                </c:pt>
                <c:pt idx="81">
                  <c:v>81.960599999999999</c:v>
                </c:pt>
                <c:pt idx="82">
                  <c:v>81.644599999999997</c:v>
                </c:pt>
                <c:pt idx="83">
                  <c:v>80.641000000000005</c:v>
                </c:pt>
                <c:pt idx="84">
                  <c:v>78.02640000000001</c:v>
                </c:pt>
                <c:pt idx="85">
                  <c:v>74.499200000000002</c:v>
                </c:pt>
                <c:pt idx="86">
                  <c:v>72.737400000000008</c:v>
                </c:pt>
                <c:pt idx="87">
                  <c:v>71.60799999999999</c:v>
                </c:pt>
                <c:pt idx="88">
                  <c:v>70.582199999999986</c:v>
                </c:pt>
                <c:pt idx="89">
                  <c:v>73.183999999999997</c:v>
                </c:pt>
                <c:pt idx="90">
                  <c:v>71.002199999999988</c:v>
                </c:pt>
                <c:pt idx="91">
                  <c:v>59.9544</c:v>
                </c:pt>
                <c:pt idx="92">
                  <c:v>60.128999999999998</c:v>
                </c:pt>
                <c:pt idx="93">
                  <c:v>58.177999999999997</c:v>
                </c:pt>
                <c:pt idx="94">
                  <c:v>57.637999999999998</c:v>
                </c:pt>
                <c:pt idx="95">
                  <c:v>58.575000000000003</c:v>
                </c:pt>
                <c:pt idx="96">
                  <c:v>58.924999999999997</c:v>
                </c:pt>
                <c:pt idx="97">
                  <c:v>59.552</c:v>
                </c:pt>
                <c:pt idx="98">
                  <c:v>60.5518</c:v>
                </c:pt>
                <c:pt idx="99">
                  <c:v>65.043199999999999</c:v>
                </c:pt>
                <c:pt idx="100">
                  <c:v>63.753799999999998</c:v>
                </c:pt>
                <c:pt idx="101">
                  <c:v>61.786999999999999</c:v>
                </c:pt>
                <c:pt idx="102">
                  <c:v>60.921800000000005</c:v>
                </c:pt>
                <c:pt idx="103">
                  <c:v>59.7408</c:v>
                </c:pt>
                <c:pt idx="104">
                  <c:v>59.948399999999992</c:v>
                </c:pt>
                <c:pt idx="105">
                  <c:v>59.464200000000005</c:v>
                </c:pt>
                <c:pt idx="106">
                  <c:v>61.320599999999999</c:v>
                </c:pt>
                <c:pt idx="107">
                  <c:v>57.734800000000007</c:v>
                </c:pt>
                <c:pt idx="108">
                  <c:v>58.097999999999999</c:v>
                </c:pt>
                <c:pt idx="109">
                  <c:v>58.367800000000003</c:v>
                </c:pt>
                <c:pt idx="110">
                  <c:v>59.391999999999996</c:v>
                </c:pt>
                <c:pt idx="111">
                  <c:v>59.940800000000003</c:v>
                </c:pt>
                <c:pt idx="112">
                  <c:v>60.526199999999996</c:v>
                </c:pt>
                <c:pt idx="113">
                  <c:v>60.028800000000004</c:v>
                </c:pt>
                <c:pt idx="114">
                  <c:v>60.749799999999993</c:v>
                </c:pt>
                <c:pt idx="115">
                  <c:v>60.420999999999992</c:v>
                </c:pt>
                <c:pt idx="116">
                  <c:v>60.690999999999995</c:v>
                </c:pt>
                <c:pt idx="117">
                  <c:v>59.087199999999996</c:v>
                </c:pt>
                <c:pt idx="118">
                  <c:v>62.988</c:v>
                </c:pt>
                <c:pt idx="119">
                  <c:v>71.976799999999997</c:v>
                </c:pt>
                <c:pt idx="120">
                  <c:v>72.494799999999998</c:v>
                </c:pt>
                <c:pt idx="121">
                  <c:v>72.376400000000018</c:v>
                </c:pt>
                <c:pt idx="122">
                  <c:v>73.438999999999993</c:v>
                </c:pt>
                <c:pt idx="123">
                  <c:v>74.677199999999999</c:v>
                </c:pt>
                <c:pt idx="124">
                  <c:v>78.88900000000001</c:v>
                </c:pt>
                <c:pt idx="125">
                  <c:v>80.837999999999994</c:v>
                </c:pt>
                <c:pt idx="126">
                  <c:v>79.814999999999984</c:v>
                </c:pt>
                <c:pt idx="127">
                  <c:v>80.182599999999994</c:v>
                </c:pt>
                <c:pt idx="128">
                  <c:v>81.948000000000008</c:v>
                </c:pt>
                <c:pt idx="129">
                  <c:v>86.165800000000004</c:v>
                </c:pt>
                <c:pt idx="130">
                  <c:v>88.155200000000008</c:v>
                </c:pt>
                <c:pt idx="131">
                  <c:v>90.633600000000001</c:v>
                </c:pt>
                <c:pt idx="132">
                  <c:v>93.277200000000008</c:v>
                </c:pt>
                <c:pt idx="133">
                  <c:v>93.029399999999995</c:v>
                </c:pt>
                <c:pt idx="134">
                  <c:v>92.900199999999998</c:v>
                </c:pt>
                <c:pt idx="135">
                  <c:v>91.432400000000001</c:v>
                </c:pt>
                <c:pt idx="136">
                  <c:v>89.040599999999998</c:v>
                </c:pt>
                <c:pt idx="137">
                  <c:v>84.671400000000006</c:v>
                </c:pt>
                <c:pt idx="138">
                  <c:v>81.014799999999994</c:v>
                </c:pt>
                <c:pt idx="139">
                  <c:v>77.896800000000013</c:v>
                </c:pt>
                <c:pt idx="140">
                  <c:v>75.337999999999994</c:v>
                </c:pt>
                <c:pt idx="141">
                  <c:v>74.512</c:v>
                </c:pt>
                <c:pt idx="142">
                  <c:v>73.116799999999984</c:v>
                </c:pt>
                <c:pt idx="143">
                  <c:v>72.028600000000012</c:v>
                </c:pt>
                <c:pt idx="144">
                  <c:v>69.701400000000007</c:v>
                </c:pt>
                <c:pt idx="145">
                  <c:v>70.100999999999999</c:v>
                </c:pt>
                <c:pt idx="146">
                  <c:v>73.591999999999999</c:v>
                </c:pt>
                <c:pt idx="147">
                  <c:v>77.209199999999996</c:v>
                </c:pt>
                <c:pt idx="148">
                  <c:v>78.769199999999984</c:v>
                </c:pt>
                <c:pt idx="149">
                  <c:v>80.4114</c:v>
                </c:pt>
                <c:pt idx="150">
                  <c:v>82.745599999999996</c:v>
                </c:pt>
                <c:pt idx="151">
                  <c:v>85.962400000000002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738C-4EE2-B8F9-B5018879933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73335360"/>
        <c:axId val="273335752"/>
      </c:scatterChart>
      <c:valAx>
        <c:axId val="273335360"/>
        <c:scaling>
          <c:orientation val="minMax"/>
        </c:scaling>
        <c:delete val="0"/>
        <c:axPos val="b"/>
        <c:numFmt formatCode="0.0" sourceLinked="1"/>
        <c:majorTickMark val="out"/>
        <c:minorTickMark val="none"/>
        <c:tickLblPos val="nextTo"/>
        <c:crossAx val="273335752"/>
        <c:crosses val="autoZero"/>
        <c:crossBetween val="midCat"/>
      </c:valAx>
      <c:valAx>
        <c:axId val="273335752"/>
        <c:scaling>
          <c:orientation val="minMax"/>
        </c:scaling>
        <c:delete val="0"/>
        <c:axPos val="l"/>
        <c:majorGridlines/>
        <c:numFmt formatCode="0.0" sourceLinked="1"/>
        <c:majorTickMark val="out"/>
        <c:minorTickMark val="none"/>
        <c:tickLblPos val="nextTo"/>
        <c:crossAx val="273335360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200" dirty="0"/>
              <a:t>M</a:t>
            </a:r>
            <a:r>
              <a:rPr lang="en-US" sz="1000" dirty="0"/>
              <a:t>1</a:t>
            </a:r>
            <a:r>
              <a:rPr lang="en-US" sz="1200" dirty="0"/>
              <a:t>=f (t</a:t>
            </a:r>
            <a:r>
              <a:rPr lang="ru-RU" sz="1200" dirty="0" smtClean="0"/>
              <a:t>нар)</a:t>
            </a:r>
            <a:endParaRPr lang="ru-RU" sz="1200" dirty="0"/>
          </a:p>
        </c:rich>
      </c:tx>
      <c:overlay val="0"/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v>M1=f (tн)</c:v>
          </c:tx>
          <c:spPr>
            <a:ln w="28575">
              <a:noFill/>
            </a:ln>
          </c:spPr>
          <c:marker>
            <c:spPr>
              <a:solidFill>
                <a:srgbClr val="00B050"/>
              </a:solidFill>
            </c:spPr>
          </c:marker>
          <c:trendline>
            <c:trendlineType val="linear"/>
            <c:dispRSqr val="0"/>
            <c:dispEq val="0"/>
          </c:trendline>
          <c:xVal>
            <c:numRef>
              <c:f>Лист1!$BT$3:$BT$154</c:f>
              <c:numCache>
                <c:formatCode>0.0</c:formatCode>
                <c:ptCount val="152"/>
                <c:pt idx="0">
                  <c:v>-10.199999999999999</c:v>
                </c:pt>
                <c:pt idx="1">
                  <c:v>-13.5</c:v>
                </c:pt>
                <c:pt idx="2">
                  <c:v>-10.199999999999999</c:v>
                </c:pt>
                <c:pt idx="3">
                  <c:v>-13.1</c:v>
                </c:pt>
                <c:pt idx="4">
                  <c:v>-18</c:v>
                </c:pt>
                <c:pt idx="5">
                  <c:v>-21</c:v>
                </c:pt>
                <c:pt idx="6">
                  <c:v>-22.1</c:v>
                </c:pt>
                <c:pt idx="7" formatCode="General">
                  <c:v>-21.7</c:v>
                </c:pt>
                <c:pt idx="8">
                  <c:v>-19.600000000000001</c:v>
                </c:pt>
                <c:pt idx="9">
                  <c:v>-16.8</c:v>
                </c:pt>
                <c:pt idx="10">
                  <c:v>-14.5</c:v>
                </c:pt>
                <c:pt idx="11">
                  <c:v>-9.8000000000000007</c:v>
                </c:pt>
                <c:pt idx="12">
                  <c:v>-9.5</c:v>
                </c:pt>
                <c:pt idx="13">
                  <c:v>-14.3</c:v>
                </c:pt>
                <c:pt idx="14">
                  <c:v>-17.3</c:v>
                </c:pt>
                <c:pt idx="15">
                  <c:v>-17.600000000000001</c:v>
                </c:pt>
                <c:pt idx="16">
                  <c:v>-14.9</c:v>
                </c:pt>
                <c:pt idx="17">
                  <c:v>-17.3</c:v>
                </c:pt>
                <c:pt idx="18">
                  <c:v>-6.9</c:v>
                </c:pt>
                <c:pt idx="19">
                  <c:v>-8.1</c:v>
                </c:pt>
                <c:pt idx="20">
                  <c:v>-10</c:v>
                </c:pt>
                <c:pt idx="21">
                  <c:v>-17.100000000000001</c:v>
                </c:pt>
                <c:pt idx="22">
                  <c:v>-18.7</c:v>
                </c:pt>
                <c:pt idx="23">
                  <c:v>-8.3000000000000007</c:v>
                </c:pt>
                <c:pt idx="24">
                  <c:v>-7.4</c:v>
                </c:pt>
                <c:pt idx="25">
                  <c:v>-3</c:v>
                </c:pt>
                <c:pt idx="26">
                  <c:v>1.6</c:v>
                </c:pt>
                <c:pt idx="27">
                  <c:v>3.7</c:v>
                </c:pt>
                <c:pt idx="28">
                  <c:v>1</c:v>
                </c:pt>
                <c:pt idx="29">
                  <c:v>3.6</c:v>
                </c:pt>
                <c:pt idx="30">
                  <c:v>2.9</c:v>
                </c:pt>
                <c:pt idx="31">
                  <c:v>0.8</c:v>
                </c:pt>
                <c:pt idx="32">
                  <c:v>0.8</c:v>
                </c:pt>
                <c:pt idx="33">
                  <c:v>0.4</c:v>
                </c:pt>
                <c:pt idx="34">
                  <c:v>-1.9</c:v>
                </c:pt>
                <c:pt idx="35">
                  <c:v>-0.7</c:v>
                </c:pt>
                <c:pt idx="36">
                  <c:v>-5.0999999999999996</c:v>
                </c:pt>
                <c:pt idx="37">
                  <c:v>0.5</c:v>
                </c:pt>
                <c:pt idx="38">
                  <c:v>1.9</c:v>
                </c:pt>
                <c:pt idx="39">
                  <c:v>2.9</c:v>
                </c:pt>
                <c:pt idx="40">
                  <c:v>4.3</c:v>
                </c:pt>
                <c:pt idx="41">
                  <c:v>3.9</c:v>
                </c:pt>
                <c:pt idx="42">
                  <c:v>2.1</c:v>
                </c:pt>
                <c:pt idx="43">
                  <c:v>2.8</c:v>
                </c:pt>
                <c:pt idx="44">
                  <c:v>1.9</c:v>
                </c:pt>
                <c:pt idx="45">
                  <c:v>-0.4</c:v>
                </c:pt>
                <c:pt idx="46">
                  <c:v>-2.2000000000000002</c:v>
                </c:pt>
                <c:pt idx="47">
                  <c:v>-3.1</c:v>
                </c:pt>
                <c:pt idx="48">
                  <c:v>-1.1000000000000001</c:v>
                </c:pt>
                <c:pt idx="49">
                  <c:v>0.9</c:v>
                </c:pt>
                <c:pt idx="50">
                  <c:v>-0.1</c:v>
                </c:pt>
                <c:pt idx="51">
                  <c:v>-0.8</c:v>
                </c:pt>
                <c:pt idx="52">
                  <c:v>-1.8</c:v>
                </c:pt>
                <c:pt idx="53">
                  <c:v>-0.6</c:v>
                </c:pt>
                <c:pt idx="54">
                  <c:v>0</c:v>
                </c:pt>
                <c:pt idx="55">
                  <c:v>0.7</c:v>
                </c:pt>
                <c:pt idx="56">
                  <c:v>0.4</c:v>
                </c:pt>
                <c:pt idx="57">
                  <c:v>-2.2000000000000002</c:v>
                </c:pt>
                <c:pt idx="58">
                  <c:v>0.5</c:v>
                </c:pt>
                <c:pt idx="59">
                  <c:v>-3.8</c:v>
                </c:pt>
                <c:pt idx="60">
                  <c:v>-4.7</c:v>
                </c:pt>
                <c:pt idx="61">
                  <c:v>-5.3</c:v>
                </c:pt>
                <c:pt idx="62">
                  <c:v>-2.6</c:v>
                </c:pt>
                <c:pt idx="63">
                  <c:v>-0.3</c:v>
                </c:pt>
                <c:pt idx="64">
                  <c:v>1.2</c:v>
                </c:pt>
                <c:pt idx="65">
                  <c:v>1.6</c:v>
                </c:pt>
                <c:pt idx="66">
                  <c:v>1.9</c:v>
                </c:pt>
                <c:pt idx="67">
                  <c:v>2.9</c:v>
                </c:pt>
                <c:pt idx="68">
                  <c:v>3.1</c:v>
                </c:pt>
                <c:pt idx="69">
                  <c:v>1.3</c:v>
                </c:pt>
                <c:pt idx="70">
                  <c:v>1</c:v>
                </c:pt>
                <c:pt idx="71">
                  <c:v>1.8</c:v>
                </c:pt>
                <c:pt idx="72">
                  <c:v>1.2</c:v>
                </c:pt>
                <c:pt idx="73">
                  <c:v>0.1</c:v>
                </c:pt>
                <c:pt idx="74">
                  <c:v>0.2</c:v>
                </c:pt>
                <c:pt idx="75">
                  <c:v>1.6</c:v>
                </c:pt>
                <c:pt idx="76">
                  <c:v>2.4</c:v>
                </c:pt>
                <c:pt idx="77">
                  <c:v>-2.2999999999999998</c:v>
                </c:pt>
                <c:pt idx="78">
                  <c:v>-4.3</c:v>
                </c:pt>
                <c:pt idx="79">
                  <c:v>-3.9</c:v>
                </c:pt>
                <c:pt idx="80">
                  <c:v>-2.2999999999999998</c:v>
                </c:pt>
                <c:pt idx="81">
                  <c:v>-1.6</c:v>
                </c:pt>
                <c:pt idx="82">
                  <c:v>-0.7</c:v>
                </c:pt>
                <c:pt idx="83">
                  <c:v>-0.1</c:v>
                </c:pt>
                <c:pt idx="84">
                  <c:v>1.6</c:v>
                </c:pt>
                <c:pt idx="85">
                  <c:v>4.0999999999999996</c:v>
                </c:pt>
                <c:pt idx="86">
                  <c:v>6.1</c:v>
                </c:pt>
                <c:pt idx="87">
                  <c:v>7.8</c:v>
                </c:pt>
                <c:pt idx="88">
                  <c:v>7.9</c:v>
                </c:pt>
                <c:pt idx="89">
                  <c:v>7.8</c:v>
                </c:pt>
                <c:pt idx="90">
                  <c:v>4.8</c:v>
                </c:pt>
                <c:pt idx="91">
                  <c:v>12.2</c:v>
                </c:pt>
                <c:pt idx="92">
                  <c:v>10.6</c:v>
                </c:pt>
                <c:pt idx="93">
                  <c:v>8.6999999999999993</c:v>
                </c:pt>
                <c:pt idx="94">
                  <c:v>7.7</c:v>
                </c:pt>
                <c:pt idx="95">
                  <c:v>8.4</c:v>
                </c:pt>
                <c:pt idx="96">
                  <c:v>7</c:v>
                </c:pt>
                <c:pt idx="97">
                  <c:v>7.8</c:v>
                </c:pt>
                <c:pt idx="98">
                  <c:v>6.3</c:v>
                </c:pt>
                <c:pt idx="99">
                  <c:v>6.3</c:v>
                </c:pt>
                <c:pt idx="100">
                  <c:v>5.5</c:v>
                </c:pt>
                <c:pt idx="101">
                  <c:v>4.8</c:v>
                </c:pt>
                <c:pt idx="102">
                  <c:v>4.5</c:v>
                </c:pt>
                <c:pt idx="103">
                  <c:v>1.8</c:v>
                </c:pt>
                <c:pt idx="104">
                  <c:v>4.5999999999999996</c:v>
                </c:pt>
                <c:pt idx="105">
                  <c:v>5.8</c:v>
                </c:pt>
                <c:pt idx="106">
                  <c:v>6.2</c:v>
                </c:pt>
                <c:pt idx="107">
                  <c:v>6</c:v>
                </c:pt>
                <c:pt idx="108">
                  <c:v>4.5999999999999996</c:v>
                </c:pt>
                <c:pt idx="109">
                  <c:v>2.2999999999999998</c:v>
                </c:pt>
                <c:pt idx="110">
                  <c:v>1.7</c:v>
                </c:pt>
                <c:pt idx="111">
                  <c:v>2.2000000000000002</c:v>
                </c:pt>
                <c:pt idx="112">
                  <c:v>2.2000000000000002</c:v>
                </c:pt>
                <c:pt idx="113">
                  <c:v>3.6</c:v>
                </c:pt>
                <c:pt idx="114">
                  <c:v>4.8</c:v>
                </c:pt>
                <c:pt idx="115">
                  <c:v>1.3</c:v>
                </c:pt>
                <c:pt idx="116">
                  <c:v>1</c:v>
                </c:pt>
                <c:pt idx="117">
                  <c:v>2.6</c:v>
                </c:pt>
                <c:pt idx="118">
                  <c:v>5.5</c:v>
                </c:pt>
                <c:pt idx="119">
                  <c:v>5.6</c:v>
                </c:pt>
                <c:pt idx="120">
                  <c:v>2.8</c:v>
                </c:pt>
                <c:pt idx="121">
                  <c:v>1.1000000000000001</c:v>
                </c:pt>
                <c:pt idx="122">
                  <c:v>0.9</c:v>
                </c:pt>
                <c:pt idx="123">
                  <c:v>-1.2</c:v>
                </c:pt>
                <c:pt idx="124">
                  <c:v>-2.2000000000000002</c:v>
                </c:pt>
                <c:pt idx="125">
                  <c:v>-1.6</c:v>
                </c:pt>
                <c:pt idx="126">
                  <c:v>-3.8</c:v>
                </c:pt>
                <c:pt idx="127">
                  <c:v>-3.9</c:v>
                </c:pt>
                <c:pt idx="128">
                  <c:v>-6.3</c:v>
                </c:pt>
                <c:pt idx="129">
                  <c:v>-5.3</c:v>
                </c:pt>
                <c:pt idx="130">
                  <c:v>-5.5</c:v>
                </c:pt>
                <c:pt idx="131">
                  <c:v>-7</c:v>
                </c:pt>
                <c:pt idx="132">
                  <c:v>-9.3000000000000007</c:v>
                </c:pt>
                <c:pt idx="133">
                  <c:v>-5.7</c:v>
                </c:pt>
                <c:pt idx="134">
                  <c:v>-3.2</c:v>
                </c:pt>
                <c:pt idx="135">
                  <c:v>-2.4</c:v>
                </c:pt>
                <c:pt idx="136">
                  <c:v>-1.3</c:v>
                </c:pt>
                <c:pt idx="137">
                  <c:v>-0.1</c:v>
                </c:pt>
                <c:pt idx="138" formatCode="General">
                  <c:v>1.4</c:v>
                </c:pt>
                <c:pt idx="139">
                  <c:v>1.6</c:v>
                </c:pt>
                <c:pt idx="140">
                  <c:v>3.6</c:v>
                </c:pt>
                <c:pt idx="141">
                  <c:v>4.2</c:v>
                </c:pt>
                <c:pt idx="142">
                  <c:v>4.0999999999999996</c:v>
                </c:pt>
                <c:pt idx="143">
                  <c:v>1.9</c:v>
                </c:pt>
                <c:pt idx="144">
                  <c:v>0.7</c:v>
                </c:pt>
                <c:pt idx="145">
                  <c:v>2.2999999999999998</c:v>
                </c:pt>
                <c:pt idx="146">
                  <c:v>0.6</c:v>
                </c:pt>
                <c:pt idx="147">
                  <c:v>0.2</c:v>
                </c:pt>
                <c:pt idx="148">
                  <c:v>0.2</c:v>
                </c:pt>
                <c:pt idx="149">
                  <c:v>-5.7</c:v>
                </c:pt>
                <c:pt idx="150">
                  <c:v>-8.3000000000000007</c:v>
                </c:pt>
                <c:pt idx="151">
                  <c:v>-3.6</c:v>
                </c:pt>
              </c:numCache>
            </c:numRef>
          </c:xVal>
          <c:yVal>
            <c:numRef>
              <c:f>Лист1!$BK$3:$BK$154</c:f>
              <c:numCache>
                <c:formatCode>0.0</c:formatCode>
                <c:ptCount val="152"/>
                <c:pt idx="0">
                  <c:v>359723.1</c:v>
                </c:pt>
                <c:pt idx="1">
                  <c:v>367066.39</c:v>
                </c:pt>
                <c:pt idx="2">
                  <c:v>383759.73000000004</c:v>
                </c:pt>
                <c:pt idx="3">
                  <c:v>410051.35</c:v>
                </c:pt>
                <c:pt idx="4">
                  <c:v>423197.6</c:v>
                </c:pt>
                <c:pt idx="5">
                  <c:v>380458.9</c:v>
                </c:pt>
                <c:pt idx="6">
                  <c:v>393602.70000000007</c:v>
                </c:pt>
                <c:pt idx="7">
                  <c:v>398717.51</c:v>
                </c:pt>
                <c:pt idx="8">
                  <c:v>389799.27</c:v>
                </c:pt>
                <c:pt idx="9">
                  <c:v>391324.52</c:v>
                </c:pt>
                <c:pt idx="10">
                  <c:v>395544.45000000007</c:v>
                </c:pt>
                <c:pt idx="11">
                  <c:v>391335.29</c:v>
                </c:pt>
                <c:pt idx="12">
                  <c:v>347670.12</c:v>
                </c:pt>
                <c:pt idx="13">
                  <c:v>330286.85000000003</c:v>
                </c:pt>
                <c:pt idx="14">
                  <c:v>370454.95</c:v>
                </c:pt>
                <c:pt idx="15">
                  <c:v>374023.63999999996</c:v>
                </c:pt>
                <c:pt idx="16">
                  <c:v>393754.02</c:v>
                </c:pt>
                <c:pt idx="17">
                  <c:v>396066.95</c:v>
                </c:pt>
                <c:pt idx="18">
                  <c:v>385500.76</c:v>
                </c:pt>
                <c:pt idx="19">
                  <c:v>343798.05000000005</c:v>
                </c:pt>
                <c:pt idx="20">
                  <c:v>351471.06000000006</c:v>
                </c:pt>
                <c:pt idx="21">
                  <c:v>386574.24</c:v>
                </c:pt>
                <c:pt idx="22">
                  <c:v>400578.06999999995</c:v>
                </c:pt>
                <c:pt idx="23">
                  <c:v>376376.74</c:v>
                </c:pt>
                <c:pt idx="24">
                  <c:v>367675.81</c:v>
                </c:pt>
                <c:pt idx="25">
                  <c:v>353490.29000000004</c:v>
                </c:pt>
                <c:pt idx="26">
                  <c:v>329644.32999999996</c:v>
                </c:pt>
                <c:pt idx="27">
                  <c:v>305640.52</c:v>
                </c:pt>
                <c:pt idx="28">
                  <c:v>312475.89</c:v>
                </c:pt>
                <c:pt idx="29">
                  <c:v>313387.33999999997</c:v>
                </c:pt>
                <c:pt idx="30">
                  <c:v>314922.96999999997</c:v>
                </c:pt>
                <c:pt idx="31">
                  <c:v>328137.99</c:v>
                </c:pt>
                <c:pt idx="32">
                  <c:v>335592.47000000003</c:v>
                </c:pt>
                <c:pt idx="33">
                  <c:v>324975.79000000004</c:v>
                </c:pt>
                <c:pt idx="34">
                  <c:v>333972.02</c:v>
                </c:pt>
                <c:pt idx="35">
                  <c:v>332793.5</c:v>
                </c:pt>
                <c:pt idx="36">
                  <c:v>346556.08</c:v>
                </c:pt>
                <c:pt idx="37">
                  <c:v>333296.2</c:v>
                </c:pt>
                <c:pt idx="38">
                  <c:v>327563.54000000004</c:v>
                </c:pt>
                <c:pt idx="39">
                  <c:v>320099.7</c:v>
                </c:pt>
                <c:pt idx="40">
                  <c:v>316295.14</c:v>
                </c:pt>
                <c:pt idx="41">
                  <c:v>323435.40999999997</c:v>
                </c:pt>
                <c:pt idx="42">
                  <c:v>333359.57000000007</c:v>
                </c:pt>
                <c:pt idx="43">
                  <c:v>334610.98</c:v>
                </c:pt>
                <c:pt idx="44">
                  <c:v>337706.87</c:v>
                </c:pt>
                <c:pt idx="45">
                  <c:v>339250.54000000004</c:v>
                </c:pt>
                <c:pt idx="46">
                  <c:v>340594.3</c:v>
                </c:pt>
                <c:pt idx="47">
                  <c:v>341231.63</c:v>
                </c:pt>
                <c:pt idx="48">
                  <c:v>336377.35000000003</c:v>
                </c:pt>
                <c:pt idx="49">
                  <c:v>327575</c:v>
                </c:pt>
                <c:pt idx="50">
                  <c:v>332278.15999999997</c:v>
                </c:pt>
                <c:pt idx="51">
                  <c:v>337674.78</c:v>
                </c:pt>
                <c:pt idx="52">
                  <c:v>337323.93</c:v>
                </c:pt>
                <c:pt idx="53">
                  <c:v>316599.01</c:v>
                </c:pt>
                <c:pt idx="54">
                  <c:v>313488.66000000003</c:v>
                </c:pt>
                <c:pt idx="55">
                  <c:v>320271.37</c:v>
                </c:pt>
                <c:pt idx="56">
                  <c:v>331556.62</c:v>
                </c:pt>
                <c:pt idx="57">
                  <c:v>324256.75</c:v>
                </c:pt>
                <c:pt idx="58">
                  <c:v>320082.83999999997</c:v>
                </c:pt>
                <c:pt idx="59">
                  <c:v>331378.57</c:v>
                </c:pt>
                <c:pt idx="60">
                  <c:v>330887.68000000005</c:v>
                </c:pt>
                <c:pt idx="61">
                  <c:v>329840.93999999994</c:v>
                </c:pt>
                <c:pt idx="62">
                  <c:v>325742.84000000003</c:v>
                </c:pt>
                <c:pt idx="63">
                  <c:v>316737.96999999997</c:v>
                </c:pt>
                <c:pt idx="64">
                  <c:v>316819.86</c:v>
                </c:pt>
                <c:pt idx="65">
                  <c:v>318045.69</c:v>
                </c:pt>
                <c:pt idx="66">
                  <c:v>323681.45999999996</c:v>
                </c:pt>
                <c:pt idx="67">
                  <c:v>325523.09999999998</c:v>
                </c:pt>
                <c:pt idx="68">
                  <c:v>326425.86</c:v>
                </c:pt>
                <c:pt idx="69">
                  <c:v>332257.21000000002</c:v>
                </c:pt>
                <c:pt idx="70">
                  <c:v>338816.9</c:v>
                </c:pt>
                <c:pt idx="71">
                  <c:v>337308.43</c:v>
                </c:pt>
                <c:pt idx="72">
                  <c:v>338436.08999999997</c:v>
                </c:pt>
                <c:pt idx="73">
                  <c:v>333878.07999999996</c:v>
                </c:pt>
                <c:pt idx="74">
                  <c:v>333863.76</c:v>
                </c:pt>
                <c:pt idx="75">
                  <c:v>330848.37</c:v>
                </c:pt>
                <c:pt idx="76">
                  <c:v>316618.73000000004</c:v>
                </c:pt>
                <c:pt idx="77">
                  <c:v>304425.26</c:v>
                </c:pt>
                <c:pt idx="78">
                  <c:v>335109.46999999997</c:v>
                </c:pt>
                <c:pt idx="79">
                  <c:v>330145.05</c:v>
                </c:pt>
                <c:pt idx="80">
                  <c:v>322830.04999999993</c:v>
                </c:pt>
                <c:pt idx="81">
                  <c:v>322412.57999999996</c:v>
                </c:pt>
                <c:pt idx="82">
                  <c:v>353691.76</c:v>
                </c:pt>
                <c:pt idx="83">
                  <c:v>332611.95999999996</c:v>
                </c:pt>
                <c:pt idx="84">
                  <c:v>315970.92</c:v>
                </c:pt>
                <c:pt idx="85">
                  <c:v>302868.78999999998</c:v>
                </c:pt>
                <c:pt idx="86">
                  <c:v>289959.66000000003</c:v>
                </c:pt>
                <c:pt idx="87">
                  <c:v>280269.83</c:v>
                </c:pt>
                <c:pt idx="88">
                  <c:v>263886.94</c:v>
                </c:pt>
                <c:pt idx="89">
                  <c:v>236846.62</c:v>
                </c:pt>
                <c:pt idx="90">
                  <c:v>236186.13</c:v>
                </c:pt>
                <c:pt idx="91">
                  <c:v>305159.77</c:v>
                </c:pt>
                <c:pt idx="92">
                  <c:v>301604.91000000003</c:v>
                </c:pt>
                <c:pt idx="93">
                  <c:v>298235.39</c:v>
                </c:pt>
                <c:pt idx="94">
                  <c:v>327656.84999999998</c:v>
                </c:pt>
                <c:pt idx="95">
                  <c:v>339077.41000000003</c:v>
                </c:pt>
                <c:pt idx="96">
                  <c:v>276665.10599999997</c:v>
                </c:pt>
                <c:pt idx="97">
                  <c:v>291805.984</c:v>
                </c:pt>
                <c:pt idx="98">
                  <c:v>303441.95500000002</c:v>
                </c:pt>
                <c:pt idx="99">
                  <c:v>285839.32199999999</c:v>
                </c:pt>
                <c:pt idx="100">
                  <c:v>282382.42300000001</c:v>
                </c:pt>
                <c:pt idx="101">
                  <c:v>296325.76000000001</c:v>
                </c:pt>
                <c:pt idx="102">
                  <c:v>305432.25</c:v>
                </c:pt>
                <c:pt idx="103">
                  <c:v>312438.25800000003</c:v>
                </c:pt>
                <c:pt idx="104">
                  <c:v>318251.75599999999</c:v>
                </c:pt>
                <c:pt idx="105">
                  <c:v>325523.467</c:v>
                </c:pt>
                <c:pt idx="106">
                  <c:v>316588.95299999998</c:v>
                </c:pt>
                <c:pt idx="107">
                  <c:v>324122.20699999999</c:v>
                </c:pt>
                <c:pt idx="108">
                  <c:v>333288.05900000001</c:v>
                </c:pt>
                <c:pt idx="109">
                  <c:v>338453.69200000004</c:v>
                </c:pt>
                <c:pt idx="110">
                  <c:v>335513.288</c:v>
                </c:pt>
                <c:pt idx="111">
                  <c:v>334273.19900000002</c:v>
                </c:pt>
                <c:pt idx="112">
                  <c:v>333467.89899999998</c:v>
                </c:pt>
                <c:pt idx="113">
                  <c:v>336290.03399999999</c:v>
                </c:pt>
                <c:pt idx="114">
                  <c:v>331263.23899999994</c:v>
                </c:pt>
                <c:pt idx="115">
                  <c:v>339739.31299999997</c:v>
                </c:pt>
                <c:pt idx="116">
                  <c:v>339682.73500000004</c:v>
                </c:pt>
                <c:pt idx="117">
                  <c:v>346882.06799999997</c:v>
                </c:pt>
                <c:pt idx="118">
                  <c:v>340914.18099999998</c:v>
                </c:pt>
                <c:pt idx="119">
                  <c:v>292927.35999999999</c:v>
                </c:pt>
                <c:pt idx="120">
                  <c:v>304859.75</c:v>
                </c:pt>
                <c:pt idx="121">
                  <c:v>342639.08</c:v>
                </c:pt>
                <c:pt idx="122">
                  <c:v>339544.32000000001</c:v>
                </c:pt>
                <c:pt idx="123">
                  <c:v>298416.51</c:v>
                </c:pt>
                <c:pt idx="124">
                  <c:v>294287.10499999998</c:v>
                </c:pt>
                <c:pt idx="125">
                  <c:v>328177.84000000003</c:v>
                </c:pt>
                <c:pt idx="126">
                  <c:v>345993.94</c:v>
                </c:pt>
                <c:pt idx="127">
                  <c:v>350413.77</c:v>
                </c:pt>
                <c:pt idx="128">
                  <c:v>346121.01</c:v>
                </c:pt>
                <c:pt idx="129">
                  <c:v>345999</c:v>
                </c:pt>
                <c:pt idx="130">
                  <c:v>355075.79000000004</c:v>
                </c:pt>
                <c:pt idx="131">
                  <c:v>386875.27</c:v>
                </c:pt>
                <c:pt idx="132">
                  <c:v>343941.74</c:v>
                </c:pt>
                <c:pt idx="133">
                  <c:v>335795.06999999995</c:v>
                </c:pt>
                <c:pt idx="134">
                  <c:v>323813.92</c:v>
                </c:pt>
                <c:pt idx="135">
                  <c:v>323177.44</c:v>
                </c:pt>
                <c:pt idx="136">
                  <c:v>303394.56</c:v>
                </c:pt>
                <c:pt idx="137">
                  <c:v>339970.91000000003</c:v>
                </c:pt>
                <c:pt idx="138">
                  <c:v>375033.61</c:v>
                </c:pt>
                <c:pt idx="139">
                  <c:v>379093.73</c:v>
                </c:pt>
                <c:pt idx="140">
                  <c:v>381890.64</c:v>
                </c:pt>
                <c:pt idx="141">
                  <c:v>388251.62</c:v>
                </c:pt>
                <c:pt idx="142">
                  <c:v>380343.78</c:v>
                </c:pt>
                <c:pt idx="143">
                  <c:v>379798.41000000003</c:v>
                </c:pt>
                <c:pt idx="144">
                  <c:v>419392.57000000007</c:v>
                </c:pt>
                <c:pt idx="145">
                  <c:v>319599.65000000002</c:v>
                </c:pt>
                <c:pt idx="146">
                  <c:v>344028.61</c:v>
                </c:pt>
                <c:pt idx="147">
                  <c:v>343445.95</c:v>
                </c:pt>
                <c:pt idx="148">
                  <c:v>333901.76</c:v>
                </c:pt>
                <c:pt idx="149">
                  <c:v>345766.27</c:v>
                </c:pt>
                <c:pt idx="150">
                  <c:v>337001.1</c:v>
                </c:pt>
                <c:pt idx="151">
                  <c:v>343280.82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237B-4873-AF68-211FB344808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73336536"/>
        <c:axId val="273336928"/>
      </c:scatterChart>
      <c:valAx>
        <c:axId val="273336536"/>
        <c:scaling>
          <c:orientation val="minMax"/>
        </c:scaling>
        <c:delete val="0"/>
        <c:axPos val="b"/>
        <c:numFmt formatCode="0.0" sourceLinked="1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tx1"/>
                </a:solidFill>
              </a:defRPr>
            </a:pPr>
            <a:endParaRPr lang="ru-RU"/>
          </a:p>
        </c:txPr>
        <c:crossAx val="273336928"/>
        <c:crosses val="autoZero"/>
        <c:crossBetween val="midCat"/>
      </c:valAx>
      <c:valAx>
        <c:axId val="273336928"/>
        <c:scaling>
          <c:orientation val="minMax"/>
        </c:scaling>
        <c:delete val="0"/>
        <c:axPos val="l"/>
        <c:majorGridlines/>
        <c:numFmt formatCode="0.0" sourceLinked="1"/>
        <c:majorTickMark val="out"/>
        <c:minorTickMark val="none"/>
        <c:tickLblPos val="nextTo"/>
        <c:crossAx val="273336536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200" dirty="0" smtClean="0"/>
              <a:t>Q</a:t>
            </a:r>
            <a:r>
              <a:rPr lang="ru-RU" sz="800" dirty="0" smtClean="0"/>
              <a:t>ОВ</a:t>
            </a:r>
            <a:r>
              <a:rPr lang="ru-RU" sz="1200" dirty="0" smtClean="0"/>
              <a:t>= </a:t>
            </a:r>
            <a:r>
              <a:rPr lang="en-US" sz="1200" dirty="0"/>
              <a:t>f (t</a:t>
            </a:r>
            <a:r>
              <a:rPr lang="ru-RU" sz="1200" dirty="0" smtClean="0"/>
              <a:t>нар)</a:t>
            </a:r>
            <a:endParaRPr lang="ru-RU" sz="1200" dirty="0"/>
          </a:p>
        </c:rich>
      </c:tx>
      <c:overlay val="0"/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v>Qтэц15=f (tн)</c:v>
          </c:tx>
          <c:spPr>
            <a:ln w="28575">
              <a:noFill/>
            </a:ln>
          </c:spPr>
          <c:marker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</c:spPr>
          </c:marker>
          <c:trendline>
            <c:trendlineType val="linear"/>
            <c:dispRSqr val="1"/>
            <c:dispEq val="1"/>
            <c:trendlineLbl>
              <c:layout>
                <c:manualLayout>
                  <c:x val="8.632977215876185E-2"/>
                  <c:y val="-0.63422146556004821"/>
                </c:manualLayout>
              </c:layout>
              <c:numFmt formatCode="General" sourceLinked="0"/>
            </c:trendlineLbl>
          </c:trendline>
          <c:xVal>
            <c:numRef>
              <c:f>Лист1!$BT$3:$BT$154</c:f>
              <c:numCache>
                <c:formatCode>0.0</c:formatCode>
                <c:ptCount val="152"/>
                <c:pt idx="0">
                  <c:v>-10.199999999999999</c:v>
                </c:pt>
                <c:pt idx="1">
                  <c:v>-13.5</c:v>
                </c:pt>
                <c:pt idx="2">
                  <c:v>-10.199999999999999</c:v>
                </c:pt>
                <c:pt idx="3">
                  <c:v>-13.1</c:v>
                </c:pt>
                <c:pt idx="4">
                  <c:v>-18</c:v>
                </c:pt>
                <c:pt idx="5">
                  <c:v>-21</c:v>
                </c:pt>
                <c:pt idx="6">
                  <c:v>-22.1</c:v>
                </c:pt>
                <c:pt idx="7" formatCode="General">
                  <c:v>-21.7</c:v>
                </c:pt>
                <c:pt idx="8">
                  <c:v>-19.600000000000001</c:v>
                </c:pt>
                <c:pt idx="9">
                  <c:v>-16.8</c:v>
                </c:pt>
                <c:pt idx="10">
                  <c:v>-14.5</c:v>
                </c:pt>
                <c:pt idx="11">
                  <c:v>-9.8000000000000007</c:v>
                </c:pt>
                <c:pt idx="12">
                  <c:v>-9.5</c:v>
                </c:pt>
                <c:pt idx="13">
                  <c:v>-14.3</c:v>
                </c:pt>
                <c:pt idx="14">
                  <c:v>-17.3</c:v>
                </c:pt>
                <c:pt idx="15">
                  <c:v>-17.600000000000001</c:v>
                </c:pt>
                <c:pt idx="16">
                  <c:v>-14.9</c:v>
                </c:pt>
                <c:pt idx="17">
                  <c:v>-17.3</c:v>
                </c:pt>
                <c:pt idx="18">
                  <c:v>-6.9</c:v>
                </c:pt>
                <c:pt idx="19">
                  <c:v>-8.1</c:v>
                </c:pt>
                <c:pt idx="20">
                  <c:v>-10</c:v>
                </c:pt>
                <c:pt idx="21">
                  <c:v>-17.100000000000001</c:v>
                </c:pt>
                <c:pt idx="22">
                  <c:v>-18.7</c:v>
                </c:pt>
                <c:pt idx="23">
                  <c:v>-8.3000000000000007</c:v>
                </c:pt>
                <c:pt idx="24">
                  <c:v>-7.4</c:v>
                </c:pt>
                <c:pt idx="25">
                  <c:v>-3</c:v>
                </c:pt>
                <c:pt idx="26">
                  <c:v>1.6</c:v>
                </c:pt>
                <c:pt idx="27">
                  <c:v>3.7</c:v>
                </c:pt>
                <c:pt idx="28">
                  <c:v>1</c:v>
                </c:pt>
                <c:pt idx="29">
                  <c:v>3.6</c:v>
                </c:pt>
                <c:pt idx="30">
                  <c:v>2.9</c:v>
                </c:pt>
                <c:pt idx="31">
                  <c:v>0.8</c:v>
                </c:pt>
                <c:pt idx="32">
                  <c:v>0.8</c:v>
                </c:pt>
                <c:pt idx="33">
                  <c:v>0.4</c:v>
                </c:pt>
                <c:pt idx="34">
                  <c:v>-1.9</c:v>
                </c:pt>
                <c:pt idx="35">
                  <c:v>-0.7</c:v>
                </c:pt>
                <c:pt idx="36">
                  <c:v>-5.0999999999999996</c:v>
                </c:pt>
                <c:pt idx="37">
                  <c:v>0.5</c:v>
                </c:pt>
                <c:pt idx="38">
                  <c:v>1.9</c:v>
                </c:pt>
                <c:pt idx="39">
                  <c:v>2.9</c:v>
                </c:pt>
                <c:pt idx="40">
                  <c:v>4.3</c:v>
                </c:pt>
                <c:pt idx="41">
                  <c:v>3.9</c:v>
                </c:pt>
                <c:pt idx="42">
                  <c:v>2.1</c:v>
                </c:pt>
                <c:pt idx="43">
                  <c:v>2.8</c:v>
                </c:pt>
                <c:pt idx="44">
                  <c:v>1.9</c:v>
                </c:pt>
                <c:pt idx="45">
                  <c:v>-0.4</c:v>
                </c:pt>
                <c:pt idx="46">
                  <c:v>-2.2000000000000002</c:v>
                </c:pt>
                <c:pt idx="47">
                  <c:v>-3.1</c:v>
                </c:pt>
                <c:pt idx="48">
                  <c:v>-1.1000000000000001</c:v>
                </c:pt>
                <c:pt idx="49">
                  <c:v>0.9</c:v>
                </c:pt>
                <c:pt idx="50">
                  <c:v>-0.1</c:v>
                </c:pt>
                <c:pt idx="51">
                  <c:v>-0.8</c:v>
                </c:pt>
                <c:pt idx="52">
                  <c:v>-1.8</c:v>
                </c:pt>
                <c:pt idx="53">
                  <c:v>-0.6</c:v>
                </c:pt>
                <c:pt idx="54">
                  <c:v>0</c:v>
                </c:pt>
                <c:pt idx="55">
                  <c:v>0.7</c:v>
                </c:pt>
                <c:pt idx="56">
                  <c:v>0.4</c:v>
                </c:pt>
                <c:pt idx="57">
                  <c:v>-2.2000000000000002</c:v>
                </c:pt>
                <c:pt idx="58">
                  <c:v>0.5</c:v>
                </c:pt>
                <c:pt idx="59">
                  <c:v>-3.8</c:v>
                </c:pt>
                <c:pt idx="60">
                  <c:v>-4.7</c:v>
                </c:pt>
                <c:pt idx="61">
                  <c:v>-5.3</c:v>
                </c:pt>
                <c:pt idx="62">
                  <c:v>-2.6</c:v>
                </c:pt>
                <c:pt idx="63">
                  <c:v>-0.3</c:v>
                </c:pt>
                <c:pt idx="64">
                  <c:v>1.2</c:v>
                </c:pt>
                <c:pt idx="65">
                  <c:v>1.6</c:v>
                </c:pt>
                <c:pt idx="66">
                  <c:v>1.9</c:v>
                </c:pt>
                <c:pt idx="67">
                  <c:v>2.9</c:v>
                </c:pt>
                <c:pt idx="68">
                  <c:v>3.1</c:v>
                </c:pt>
                <c:pt idx="69">
                  <c:v>1.3</c:v>
                </c:pt>
                <c:pt idx="70">
                  <c:v>1</c:v>
                </c:pt>
                <c:pt idx="71">
                  <c:v>1.8</c:v>
                </c:pt>
                <c:pt idx="72">
                  <c:v>1.2</c:v>
                </c:pt>
                <c:pt idx="73">
                  <c:v>0.1</c:v>
                </c:pt>
                <c:pt idx="74">
                  <c:v>0.2</c:v>
                </c:pt>
                <c:pt idx="75">
                  <c:v>1.6</c:v>
                </c:pt>
                <c:pt idx="76">
                  <c:v>2.4</c:v>
                </c:pt>
                <c:pt idx="77">
                  <c:v>-2.2999999999999998</c:v>
                </c:pt>
                <c:pt idx="78">
                  <c:v>-4.3</c:v>
                </c:pt>
                <c:pt idx="79">
                  <c:v>-3.9</c:v>
                </c:pt>
                <c:pt idx="80">
                  <c:v>-2.2999999999999998</c:v>
                </c:pt>
                <c:pt idx="81">
                  <c:v>-1.6</c:v>
                </c:pt>
                <c:pt idx="82">
                  <c:v>-0.7</c:v>
                </c:pt>
                <c:pt idx="83">
                  <c:v>-0.1</c:v>
                </c:pt>
                <c:pt idx="84">
                  <c:v>1.6</c:v>
                </c:pt>
                <c:pt idx="85">
                  <c:v>4.0999999999999996</c:v>
                </c:pt>
                <c:pt idx="86">
                  <c:v>6.1</c:v>
                </c:pt>
                <c:pt idx="87">
                  <c:v>7.8</c:v>
                </c:pt>
                <c:pt idx="88">
                  <c:v>7.9</c:v>
                </c:pt>
                <c:pt idx="89">
                  <c:v>7.8</c:v>
                </c:pt>
                <c:pt idx="90">
                  <c:v>4.8</c:v>
                </c:pt>
                <c:pt idx="91">
                  <c:v>12.2</c:v>
                </c:pt>
                <c:pt idx="92">
                  <c:v>10.6</c:v>
                </c:pt>
                <c:pt idx="93">
                  <c:v>8.6999999999999993</c:v>
                </c:pt>
                <c:pt idx="94">
                  <c:v>7.7</c:v>
                </c:pt>
                <c:pt idx="95">
                  <c:v>8.4</c:v>
                </c:pt>
                <c:pt idx="96">
                  <c:v>7</c:v>
                </c:pt>
                <c:pt idx="97">
                  <c:v>7.8</c:v>
                </c:pt>
                <c:pt idx="98">
                  <c:v>6.3</c:v>
                </c:pt>
                <c:pt idx="99">
                  <c:v>6.3</c:v>
                </c:pt>
                <c:pt idx="100">
                  <c:v>5.5</c:v>
                </c:pt>
                <c:pt idx="101">
                  <c:v>4.8</c:v>
                </c:pt>
                <c:pt idx="102">
                  <c:v>4.5</c:v>
                </c:pt>
                <c:pt idx="103">
                  <c:v>1.8</c:v>
                </c:pt>
                <c:pt idx="104">
                  <c:v>4.5999999999999996</c:v>
                </c:pt>
                <c:pt idx="105">
                  <c:v>5.8</c:v>
                </c:pt>
                <c:pt idx="106">
                  <c:v>6.2</c:v>
                </c:pt>
                <c:pt idx="107">
                  <c:v>6</c:v>
                </c:pt>
                <c:pt idx="108">
                  <c:v>4.5999999999999996</c:v>
                </c:pt>
                <c:pt idx="109">
                  <c:v>2.2999999999999998</c:v>
                </c:pt>
                <c:pt idx="110">
                  <c:v>1.7</c:v>
                </c:pt>
                <c:pt idx="111">
                  <c:v>2.2000000000000002</c:v>
                </c:pt>
                <c:pt idx="112">
                  <c:v>2.2000000000000002</c:v>
                </c:pt>
                <c:pt idx="113">
                  <c:v>3.6</c:v>
                </c:pt>
                <c:pt idx="114">
                  <c:v>4.8</c:v>
                </c:pt>
                <c:pt idx="115">
                  <c:v>1.3</c:v>
                </c:pt>
                <c:pt idx="116">
                  <c:v>1</c:v>
                </c:pt>
                <c:pt idx="117">
                  <c:v>2.6</c:v>
                </c:pt>
                <c:pt idx="118">
                  <c:v>5.5</c:v>
                </c:pt>
                <c:pt idx="119">
                  <c:v>5.6</c:v>
                </c:pt>
                <c:pt idx="120">
                  <c:v>2.8</c:v>
                </c:pt>
                <c:pt idx="121">
                  <c:v>1.1000000000000001</c:v>
                </c:pt>
                <c:pt idx="122">
                  <c:v>0.9</c:v>
                </c:pt>
                <c:pt idx="123">
                  <c:v>-1.2</c:v>
                </c:pt>
                <c:pt idx="124">
                  <c:v>-2.2000000000000002</c:v>
                </c:pt>
                <c:pt idx="125">
                  <c:v>-1.6</c:v>
                </c:pt>
                <c:pt idx="126">
                  <c:v>-3.8</c:v>
                </c:pt>
                <c:pt idx="127">
                  <c:v>-3.9</c:v>
                </c:pt>
                <c:pt idx="128">
                  <c:v>-6.3</c:v>
                </c:pt>
                <c:pt idx="129">
                  <c:v>-5.3</c:v>
                </c:pt>
                <c:pt idx="130">
                  <c:v>-5.5</c:v>
                </c:pt>
                <c:pt idx="131">
                  <c:v>-7</c:v>
                </c:pt>
                <c:pt idx="132">
                  <c:v>-9.3000000000000007</c:v>
                </c:pt>
                <c:pt idx="133">
                  <c:v>-5.7</c:v>
                </c:pt>
                <c:pt idx="134">
                  <c:v>-3.2</c:v>
                </c:pt>
                <c:pt idx="135">
                  <c:v>-2.4</c:v>
                </c:pt>
                <c:pt idx="136">
                  <c:v>-1.3</c:v>
                </c:pt>
                <c:pt idx="137">
                  <c:v>-0.1</c:v>
                </c:pt>
                <c:pt idx="138" formatCode="General">
                  <c:v>1.4</c:v>
                </c:pt>
                <c:pt idx="139">
                  <c:v>1.6</c:v>
                </c:pt>
                <c:pt idx="140">
                  <c:v>3.6</c:v>
                </c:pt>
                <c:pt idx="141">
                  <c:v>4.2</c:v>
                </c:pt>
                <c:pt idx="142">
                  <c:v>4.0999999999999996</c:v>
                </c:pt>
                <c:pt idx="143">
                  <c:v>1.9</c:v>
                </c:pt>
                <c:pt idx="144">
                  <c:v>0.7</c:v>
                </c:pt>
                <c:pt idx="145">
                  <c:v>2.2999999999999998</c:v>
                </c:pt>
                <c:pt idx="146">
                  <c:v>0.6</c:v>
                </c:pt>
                <c:pt idx="147">
                  <c:v>0.2</c:v>
                </c:pt>
                <c:pt idx="148">
                  <c:v>0.2</c:v>
                </c:pt>
                <c:pt idx="149">
                  <c:v>-5.7</c:v>
                </c:pt>
                <c:pt idx="150">
                  <c:v>-8.3000000000000007</c:v>
                </c:pt>
                <c:pt idx="151">
                  <c:v>-3.6</c:v>
                </c:pt>
              </c:numCache>
            </c:numRef>
          </c:xVal>
          <c:yVal>
            <c:numRef>
              <c:f>Лист1!$BQ$3:$BQ$154</c:f>
              <c:numCache>
                <c:formatCode>General</c:formatCode>
                <c:ptCount val="152"/>
                <c:pt idx="0">
                  <c:v>15401.2159058</c:v>
                </c:pt>
                <c:pt idx="1">
                  <c:v>15991.588276111595</c:v>
                </c:pt>
                <c:pt idx="2">
                  <c:v>17397.962188528003</c:v>
                </c:pt>
                <c:pt idx="3">
                  <c:v>19603.537531729995</c:v>
                </c:pt>
                <c:pt idx="4">
                  <c:v>20397.460472979994</c:v>
                </c:pt>
                <c:pt idx="5">
                  <c:v>17839.609609832005</c:v>
                </c:pt>
                <c:pt idx="6">
                  <c:v>18310.913959657002</c:v>
                </c:pt>
                <c:pt idx="7">
                  <c:v>18898.242218396001</c:v>
                </c:pt>
                <c:pt idx="8">
                  <c:v>18393.076222259999</c:v>
                </c:pt>
                <c:pt idx="9">
                  <c:v>18773.759243829994</c:v>
                </c:pt>
                <c:pt idx="10">
                  <c:v>18864.071254245402</c:v>
                </c:pt>
                <c:pt idx="11">
                  <c:v>18769.366696840396</c:v>
                </c:pt>
                <c:pt idx="12">
                  <c:v>16858.831003200205</c:v>
                </c:pt>
                <c:pt idx="13">
                  <c:v>16498.504996725602</c:v>
                </c:pt>
                <c:pt idx="14">
                  <c:v>18134.1986883176</c:v>
                </c:pt>
                <c:pt idx="15">
                  <c:v>17335.221812902604</c:v>
                </c:pt>
                <c:pt idx="16">
                  <c:v>17632.282917177999</c:v>
                </c:pt>
                <c:pt idx="17">
                  <c:v>17960.270672582199</c:v>
                </c:pt>
                <c:pt idx="18">
                  <c:v>17458.703664471806</c:v>
                </c:pt>
                <c:pt idx="19">
                  <c:v>15960.070356197002</c:v>
                </c:pt>
                <c:pt idx="20">
                  <c:v>16199.250473679203</c:v>
                </c:pt>
                <c:pt idx="21">
                  <c:v>17209.010644288799</c:v>
                </c:pt>
                <c:pt idx="22">
                  <c:v>17792.553338466008</c:v>
                </c:pt>
                <c:pt idx="23">
                  <c:v>16953.045722063402</c:v>
                </c:pt>
                <c:pt idx="24">
                  <c:v>16035.187127424004</c:v>
                </c:pt>
                <c:pt idx="25">
                  <c:v>14865.403978127997</c:v>
                </c:pt>
                <c:pt idx="26">
                  <c:v>13358.863174793207</c:v>
                </c:pt>
                <c:pt idx="27">
                  <c:v>12433.695545928598</c:v>
                </c:pt>
                <c:pt idx="28">
                  <c:v>12236.126604613202</c:v>
                </c:pt>
                <c:pt idx="29">
                  <c:v>12120.9422378444</c:v>
                </c:pt>
                <c:pt idx="30">
                  <c:v>12314.734913699796</c:v>
                </c:pt>
                <c:pt idx="31">
                  <c:v>12212.198341517802</c:v>
                </c:pt>
                <c:pt idx="32">
                  <c:v>12200.660571894603</c:v>
                </c:pt>
                <c:pt idx="33">
                  <c:v>12033.674129565999</c:v>
                </c:pt>
                <c:pt idx="34">
                  <c:v>12339.961091482002</c:v>
                </c:pt>
                <c:pt idx="35">
                  <c:v>12102.511959532805</c:v>
                </c:pt>
                <c:pt idx="36">
                  <c:v>12716.017269999804</c:v>
                </c:pt>
                <c:pt idx="37">
                  <c:v>12708.965722201598</c:v>
                </c:pt>
                <c:pt idx="38">
                  <c:v>12267.850514092601</c:v>
                </c:pt>
                <c:pt idx="39">
                  <c:v>11633.663859780796</c:v>
                </c:pt>
                <c:pt idx="40">
                  <c:v>11097.620282850801</c:v>
                </c:pt>
                <c:pt idx="41">
                  <c:v>11116.240986790999</c:v>
                </c:pt>
                <c:pt idx="42">
                  <c:v>11137.947927782399</c:v>
                </c:pt>
                <c:pt idx="43">
                  <c:v>11361.4769920696</c:v>
                </c:pt>
                <c:pt idx="44">
                  <c:v>11680.382523856802</c:v>
                </c:pt>
                <c:pt idx="45">
                  <c:v>11720.507524884604</c:v>
                </c:pt>
                <c:pt idx="46">
                  <c:v>12444.952468130003</c:v>
                </c:pt>
                <c:pt idx="47">
                  <c:v>13232.022360940198</c:v>
                </c:pt>
                <c:pt idx="48">
                  <c:v>13298.678617196801</c:v>
                </c:pt>
                <c:pt idx="49">
                  <c:v>12903.910278492604</c:v>
                </c:pt>
                <c:pt idx="50">
                  <c:v>12456.325856526606</c:v>
                </c:pt>
                <c:pt idx="51">
                  <c:v>12678.215803188004</c:v>
                </c:pt>
                <c:pt idx="52">
                  <c:v>12554.209176476001</c:v>
                </c:pt>
                <c:pt idx="53">
                  <c:v>11977.784566922401</c:v>
                </c:pt>
                <c:pt idx="54">
                  <c:v>11709.611220901201</c:v>
                </c:pt>
                <c:pt idx="55">
                  <c:v>12166.430069161999</c:v>
                </c:pt>
                <c:pt idx="56">
                  <c:v>12424.109336164402</c:v>
                </c:pt>
                <c:pt idx="57">
                  <c:v>12761.404628039005</c:v>
                </c:pt>
                <c:pt idx="58">
                  <c:v>13066.668591055197</c:v>
                </c:pt>
                <c:pt idx="59">
                  <c:v>13514.558928288405</c:v>
                </c:pt>
                <c:pt idx="60">
                  <c:v>13626.000799913001</c:v>
                </c:pt>
                <c:pt idx="61">
                  <c:v>13857.537853983</c:v>
                </c:pt>
                <c:pt idx="62">
                  <c:v>13526.754844899997</c:v>
                </c:pt>
                <c:pt idx="63">
                  <c:v>12734.066105952998</c:v>
                </c:pt>
                <c:pt idx="64">
                  <c:v>12266.950499951994</c:v>
                </c:pt>
                <c:pt idx="65">
                  <c:v>11652.276209791004</c:v>
                </c:pt>
                <c:pt idx="66">
                  <c:v>11141.616912328795</c:v>
                </c:pt>
                <c:pt idx="67">
                  <c:v>11085.986590121402</c:v>
                </c:pt>
                <c:pt idx="68">
                  <c:v>11151.305790550799</c:v>
                </c:pt>
                <c:pt idx="69">
                  <c:v>10971.511592742601</c:v>
                </c:pt>
                <c:pt idx="70">
                  <c:v>11193.627216140005</c:v>
                </c:pt>
                <c:pt idx="71">
                  <c:v>11309.163604036001</c:v>
                </c:pt>
                <c:pt idx="72">
                  <c:v>11544.636534357996</c:v>
                </c:pt>
                <c:pt idx="73">
                  <c:v>11061.125567208795</c:v>
                </c:pt>
                <c:pt idx="74">
                  <c:v>11220.739782448794</c:v>
                </c:pt>
                <c:pt idx="75">
                  <c:v>11510.994970967206</c:v>
                </c:pt>
                <c:pt idx="76">
                  <c:v>11112.447337994005</c:v>
                </c:pt>
                <c:pt idx="77">
                  <c:v>10883.8848488208</c:v>
                </c:pt>
                <c:pt idx="78">
                  <c:v>12926.230704104002</c:v>
                </c:pt>
                <c:pt idx="79">
                  <c:v>13245.639082151994</c:v>
                </c:pt>
                <c:pt idx="80">
                  <c:v>12883.320478360798</c:v>
                </c:pt>
                <c:pt idx="81">
                  <c:v>12810.589923265597</c:v>
                </c:pt>
                <c:pt idx="82">
                  <c:v>14151.2694767788</c:v>
                </c:pt>
                <c:pt idx="83">
                  <c:v>13439.547326218402</c:v>
                </c:pt>
                <c:pt idx="84">
                  <c:v>12241.817276737802</c:v>
                </c:pt>
                <c:pt idx="85">
                  <c:v>10960.785629803799</c:v>
                </c:pt>
                <c:pt idx="86">
                  <c:v>10277.529127707605</c:v>
                </c:pt>
                <c:pt idx="87">
                  <c:v>9577.8347856263972</c:v>
                </c:pt>
                <c:pt idx="88">
                  <c:v>8805.376431395598</c:v>
                </c:pt>
                <c:pt idx="89">
                  <c:v>8763.0212536935996</c:v>
                </c:pt>
                <c:pt idx="90">
                  <c:v>8444.3176690867967</c:v>
                </c:pt>
                <c:pt idx="91">
                  <c:v>9178.9775968523991</c:v>
                </c:pt>
                <c:pt idx="92">
                  <c:v>9083.1471437943983</c:v>
                </c:pt>
                <c:pt idx="93">
                  <c:v>8589.0755746168015</c:v>
                </c:pt>
                <c:pt idx="94">
                  <c:v>9455.4331800643995</c:v>
                </c:pt>
                <c:pt idx="95">
                  <c:v>9467.9157294332017</c:v>
                </c:pt>
                <c:pt idx="96">
                  <c:v>6494.2153865639966</c:v>
                </c:pt>
                <c:pt idx="97">
                  <c:v>6456.4574865917994</c:v>
                </c:pt>
                <c:pt idx="98">
                  <c:v>7356.664529177001</c:v>
                </c:pt>
                <c:pt idx="99">
                  <c:v>8511.9276436817981</c:v>
                </c:pt>
                <c:pt idx="100">
                  <c:v>7131.3823037033999</c:v>
                </c:pt>
                <c:pt idx="101">
                  <c:v>7464.3609675179996</c:v>
                </c:pt>
                <c:pt idx="102">
                  <c:v>7350.3709967512023</c:v>
                </c:pt>
                <c:pt idx="103">
                  <c:v>6806.0039538368019</c:v>
                </c:pt>
                <c:pt idx="104">
                  <c:v>6807.8028032327957</c:v>
                </c:pt>
                <c:pt idx="105">
                  <c:v>6681.7079387054027</c:v>
                </c:pt>
                <c:pt idx="106">
                  <c:v>7027.5087276768008</c:v>
                </c:pt>
                <c:pt idx="107">
                  <c:v>6160.4658727428023</c:v>
                </c:pt>
                <c:pt idx="108">
                  <c:v>6492.1557170001997</c:v>
                </c:pt>
                <c:pt idx="109">
                  <c:v>6685.0638727788009</c:v>
                </c:pt>
                <c:pt idx="110">
                  <c:v>6803.3731275391992</c:v>
                </c:pt>
                <c:pt idx="111">
                  <c:v>6794.6358829482006</c:v>
                </c:pt>
                <c:pt idx="112">
                  <c:v>6994.2677077497992</c:v>
                </c:pt>
                <c:pt idx="113">
                  <c:v>7047.3151817902008</c:v>
                </c:pt>
                <c:pt idx="114">
                  <c:v>6861.1653731543956</c:v>
                </c:pt>
                <c:pt idx="115">
                  <c:v>6964.4494399535961</c:v>
                </c:pt>
                <c:pt idx="116">
                  <c:v>7177.8240291245993</c:v>
                </c:pt>
                <c:pt idx="117">
                  <c:v>6875.8458200425976</c:v>
                </c:pt>
                <c:pt idx="118">
                  <c:v>8210.0596587667987</c:v>
                </c:pt>
                <c:pt idx="119">
                  <c:v>10026.186715523199</c:v>
                </c:pt>
                <c:pt idx="120">
                  <c:v>10318.7063188508</c:v>
                </c:pt>
                <c:pt idx="121">
                  <c:v>11209.802516940406</c:v>
                </c:pt>
                <c:pt idx="122">
                  <c:v>11258.718649304597</c:v>
                </c:pt>
                <c:pt idx="123">
                  <c:v>9258.7616025644002</c:v>
                </c:pt>
                <c:pt idx="124">
                  <c:v>11044.800957919002</c:v>
                </c:pt>
                <c:pt idx="125">
                  <c:v>12936.102188384197</c:v>
                </c:pt>
                <c:pt idx="126">
                  <c:v>12516.801132966391</c:v>
                </c:pt>
                <c:pt idx="127">
                  <c:v>12891.432773394399</c:v>
                </c:pt>
                <c:pt idx="128">
                  <c:v>13366.157847944003</c:v>
                </c:pt>
                <c:pt idx="129">
                  <c:v>14092.335232148402</c:v>
                </c:pt>
                <c:pt idx="130">
                  <c:v>15076.600602160004</c:v>
                </c:pt>
                <c:pt idx="131">
                  <c:v>17315.309561244005</c:v>
                </c:pt>
                <c:pt idx="132">
                  <c:v>16090.725740092004</c:v>
                </c:pt>
                <c:pt idx="133">
                  <c:v>15274.512423735199</c:v>
                </c:pt>
                <c:pt idx="134">
                  <c:v>15133.567074538398</c:v>
                </c:pt>
                <c:pt idx="135">
                  <c:v>14678.145315336002</c:v>
                </c:pt>
                <c:pt idx="136">
                  <c:v>13338.230961025602</c:v>
                </c:pt>
                <c:pt idx="137">
                  <c:v>13807.343622841203</c:v>
                </c:pt>
                <c:pt idx="138">
                  <c:v>13858.772646837999</c:v>
                </c:pt>
                <c:pt idx="139">
                  <c:v>13346.937406196404</c:v>
                </c:pt>
                <c:pt idx="140">
                  <c:v>12801.012282109996</c:v>
                </c:pt>
                <c:pt idx="141">
                  <c:v>13122.714754534001</c:v>
                </c:pt>
                <c:pt idx="142">
                  <c:v>12253.506945977995</c:v>
                </c:pt>
                <c:pt idx="143">
                  <c:v>15675.745859451003</c:v>
                </c:pt>
                <c:pt idx="144">
                  <c:v>18002.579757282005</c:v>
                </c:pt>
                <c:pt idx="145">
                  <c:v>8542.7832771420017</c:v>
                </c:pt>
                <c:pt idx="146">
                  <c:v>11239.795381414999</c:v>
                </c:pt>
                <c:pt idx="147">
                  <c:v>12243.137310029999</c:v>
                </c:pt>
                <c:pt idx="148">
                  <c:v>12369.623063463192</c:v>
                </c:pt>
                <c:pt idx="149">
                  <c:v>13151.742486517001</c:v>
                </c:pt>
                <c:pt idx="150">
                  <c:v>13151.797549375196</c:v>
                </c:pt>
                <c:pt idx="151">
                  <c:v>14436.561919075202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6625-4833-B7CA-8DBF778DD95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73337712"/>
        <c:axId val="273948680"/>
      </c:scatterChart>
      <c:valAx>
        <c:axId val="273337712"/>
        <c:scaling>
          <c:orientation val="minMax"/>
        </c:scaling>
        <c:delete val="0"/>
        <c:axPos val="b"/>
        <c:numFmt formatCode="0.0" sourceLinked="1"/>
        <c:majorTickMark val="out"/>
        <c:minorTickMark val="none"/>
        <c:tickLblPos val="nextTo"/>
        <c:crossAx val="273948680"/>
        <c:crosses val="autoZero"/>
        <c:crossBetween val="midCat"/>
      </c:valAx>
      <c:valAx>
        <c:axId val="27394868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73337712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/>
            </a:pPr>
            <a:r>
              <a:rPr lang="ru-RU" sz="1200" dirty="0" smtClean="0"/>
              <a:t>Распределение </a:t>
            </a:r>
            <a:r>
              <a:rPr lang="en-US" sz="1200" dirty="0"/>
              <a:t>N</a:t>
            </a:r>
            <a:r>
              <a:rPr lang="ru-RU" sz="1000" dirty="0" err="1"/>
              <a:t>гвс</a:t>
            </a:r>
            <a:r>
              <a:rPr lang="ru-RU" sz="1200" dirty="0"/>
              <a:t> по суткам</a:t>
            </a:r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Распредел. N гвс по суткам</c:v>
          </c:tx>
          <c:spPr>
            <a:solidFill>
              <a:srgbClr val="71339E"/>
            </a:solidFill>
          </c:spPr>
          <c:invertIfNegative val="0"/>
          <c:cat>
            <c:strRef>
              <c:f>Лист1!$A$3:$A$154</c:f>
              <c:strCache>
                <c:ptCount val="152"/>
                <c:pt idx="0">
                  <c:v>01.01.2016</c:v>
                </c:pt>
                <c:pt idx="1">
                  <c:v>02.01.2016</c:v>
                </c:pt>
                <c:pt idx="2">
                  <c:v>03.01.2016</c:v>
                </c:pt>
                <c:pt idx="3">
                  <c:v>04.01.2016</c:v>
                </c:pt>
                <c:pt idx="4">
                  <c:v>05.01.2016</c:v>
                </c:pt>
                <c:pt idx="5">
                  <c:v>06.01.2016</c:v>
                </c:pt>
                <c:pt idx="6">
                  <c:v>07.01.2016</c:v>
                </c:pt>
                <c:pt idx="7">
                  <c:v>08.01.2016</c:v>
                </c:pt>
                <c:pt idx="8">
                  <c:v>09.01.2016</c:v>
                </c:pt>
                <c:pt idx="9">
                  <c:v>10.01.2016</c:v>
                </c:pt>
                <c:pt idx="10">
                  <c:v>11.01.2016</c:v>
                </c:pt>
                <c:pt idx="11">
                  <c:v>12.01.2016</c:v>
                </c:pt>
                <c:pt idx="12">
                  <c:v>13.01.2016</c:v>
                </c:pt>
                <c:pt idx="13">
                  <c:v>14.01.2016</c:v>
                </c:pt>
                <c:pt idx="14">
                  <c:v>15.01.2016</c:v>
                </c:pt>
                <c:pt idx="15">
                  <c:v>16.01.2016</c:v>
                </c:pt>
                <c:pt idx="16">
                  <c:v>17.01.2016</c:v>
                </c:pt>
                <c:pt idx="17">
                  <c:v>18.01.2016</c:v>
                </c:pt>
                <c:pt idx="18">
                  <c:v>19.01.2016</c:v>
                </c:pt>
                <c:pt idx="19">
                  <c:v>20.01.2016</c:v>
                </c:pt>
                <c:pt idx="20">
                  <c:v>21.01.2016</c:v>
                </c:pt>
                <c:pt idx="21">
                  <c:v>22.01.2016</c:v>
                </c:pt>
                <c:pt idx="22">
                  <c:v>23.01.2016</c:v>
                </c:pt>
                <c:pt idx="23">
                  <c:v>24.01.2016</c:v>
                </c:pt>
                <c:pt idx="24">
                  <c:v>25.01.2016</c:v>
                </c:pt>
                <c:pt idx="25">
                  <c:v>26.01.2016</c:v>
                </c:pt>
                <c:pt idx="26">
                  <c:v>27.01.2016</c:v>
                </c:pt>
                <c:pt idx="27">
                  <c:v>28.01.2016</c:v>
                </c:pt>
                <c:pt idx="28">
                  <c:v>29.01.2016</c:v>
                </c:pt>
                <c:pt idx="29">
                  <c:v>30.01.2016</c:v>
                </c:pt>
                <c:pt idx="30">
                  <c:v>31.01.2016</c:v>
                </c:pt>
                <c:pt idx="31">
                  <c:v>01.02.2016</c:v>
                </c:pt>
                <c:pt idx="32">
                  <c:v>02.02.2016</c:v>
                </c:pt>
                <c:pt idx="33">
                  <c:v>03.02.2016</c:v>
                </c:pt>
                <c:pt idx="34">
                  <c:v>04.02.2016</c:v>
                </c:pt>
                <c:pt idx="35">
                  <c:v>05.02.2016</c:v>
                </c:pt>
                <c:pt idx="36">
                  <c:v>06.02.2016</c:v>
                </c:pt>
                <c:pt idx="37">
                  <c:v>07.02.2016</c:v>
                </c:pt>
                <c:pt idx="38">
                  <c:v>08.02.2016</c:v>
                </c:pt>
                <c:pt idx="39">
                  <c:v>09.02.2016</c:v>
                </c:pt>
                <c:pt idx="40">
                  <c:v>10.02.2016</c:v>
                </c:pt>
                <c:pt idx="41">
                  <c:v>11.02.2016</c:v>
                </c:pt>
                <c:pt idx="42">
                  <c:v>12.02.2016</c:v>
                </c:pt>
                <c:pt idx="43">
                  <c:v>13.02.2016</c:v>
                </c:pt>
                <c:pt idx="44">
                  <c:v>14.02.2016</c:v>
                </c:pt>
                <c:pt idx="45">
                  <c:v>15.02.2016</c:v>
                </c:pt>
                <c:pt idx="46">
                  <c:v>16.02.2016</c:v>
                </c:pt>
                <c:pt idx="47">
                  <c:v>17.02.2016</c:v>
                </c:pt>
                <c:pt idx="48">
                  <c:v>18.02.2016</c:v>
                </c:pt>
                <c:pt idx="49">
                  <c:v>19.02.2016</c:v>
                </c:pt>
                <c:pt idx="50">
                  <c:v>20.02.2016</c:v>
                </c:pt>
                <c:pt idx="51">
                  <c:v>21.02.2016</c:v>
                </c:pt>
                <c:pt idx="52">
                  <c:v>22.02.2016</c:v>
                </c:pt>
                <c:pt idx="53">
                  <c:v>23.02.2016</c:v>
                </c:pt>
                <c:pt idx="54">
                  <c:v>24.02.2016</c:v>
                </c:pt>
                <c:pt idx="55">
                  <c:v>25.02.2016</c:v>
                </c:pt>
                <c:pt idx="56">
                  <c:v>26.02.2016</c:v>
                </c:pt>
                <c:pt idx="57">
                  <c:v>27.02.2016</c:v>
                </c:pt>
                <c:pt idx="58">
                  <c:v>28.02.2016</c:v>
                </c:pt>
                <c:pt idx="59">
                  <c:v>29.02.2016</c:v>
                </c:pt>
                <c:pt idx="60">
                  <c:v>01.03.2016</c:v>
                </c:pt>
                <c:pt idx="61">
                  <c:v>02.03.2016</c:v>
                </c:pt>
                <c:pt idx="62">
                  <c:v>03.03.2016</c:v>
                </c:pt>
                <c:pt idx="63">
                  <c:v>04.03.2016</c:v>
                </c:pt>
                <c:pt idx="64">
                  <c:v>05.03.2016</c:v>
                </c:pt>
                <c:pt idx="65">
                  <c:v>06.03.2016</c:v>
                </c:pt>
                <c:pt idx="66">
                  <c:v>07.03.2016</c:v>
                </c:pt>
                <c:pt idx="67">
                  <c:v>08.03.2016</c:v>
                </c:pt>
                <c:pt idx="68">
                  <c:v>09.03.2016</c:v>
                </c:pt>
                <c:pt idx="69">
                  <c:v>10.03.2016</c:v>
                </c:pt>
                <c:pt idx="70">
                  <c:v>11.03.2016</c:v>
                </c:pt>
                <c:pt idx="71">
                  <c:v>12.03.2016</c:v>
                </c:pt>
                <c:pt idx="72">
                  <c:v>13.03.2016</c:v>
                </c:pt>
                <c:pt idx="73">
                  <c:v>14.03.2016</c:v>
                </c:pt>
                <c:pt idx="74">
                  <c:v>15.03.2016</c:v>
                </c:pt>
                <c:pt idx="75">
                  <c:v>16.03.2016</c:v>
                </c:pt>
                <c:pt idx="76">
                  <c:v>17.03.2016</c:v>
                </c:pt>
                <c:pt idx="77">
                  <c:v>18.03.2016</c:v>
                </c:pt>
                <c:pt idx="78">
                  <c:v>19.03.2016</c:v>
                </c:pt>
                <c:pt idx="79">
                  <c:v>20.03.2016</c:v>
                </c:pt>
                <c:pt idx="80">
                  <c:v>21.03.2016</c:v>
                </c:pt>
                <c:pt idx="81">
                  <c:v>22.03.2016</c:v>
                </c:pt>
                <c:pt idx="82">
                  <c:v>23.03.2016</c:v>
                </c:pt>
                <c:pt idx="83">
                  <c:v>24.03.2016</c:v>
                </c:pt>
                <c:pt idx="84">
                  <c:v>25.03.2016</c:v>
                </c:pt>
                <c:pt idx="85">
                  <c:v>26.03.2016</c:v>
                </c:pt>
                <c:pt idx="86">
                  <c:v>27.03.2016</c:v>
                </c:pt>
                <c:pt idx="87">
                  <c:v>28.03.2016</c:v>
                </c:pt>
                <c:pt idx="88">
                  <c:v>29.03.2016</c:v>
                </c:pt>
                <c:pt idx="89">
                  <c:v>30.03.2016</c:v>
                </c:pt>
                <c:pt idx="90">
                  <c:v>31.03.2016</c:v>
                </c:pt>
                <c:pt idx="91">
                  <c:v>01.10.2016</c:v>
                </c:pt>
                <c:pt idx="92">
                  <c:v>02.10.2016</c:v>
                </c:pt>
                <c:pt idx="93">
                  <c:v>03.10.2016</c:v>
                </c:pt>
                <c:pt idx="94">
                  <c:v>04.10.2016</c:v>
                </c:pt>
                <c:pt idx="95">
                  <c:v>05.10.2016</c:v>
                </c:pt>
                <c:pt idx="96">
                  <c:v>06.10.2016</c:v>
                </c:pt>
                <c:pt idx="97">
                  <c:v>07.10.2016</c:v>
                </c:pt>
                <c:pt idx="98">
                  <c:v>08.10.2016</c:v>
                </c:pt>
                <c:pt idx="99">
                  <c:v>09.10.2016</c:v>
                </c:pt>
                <c:pt idx="100">
                  <c:v>10.10.2016</c:v>
                </c:pt>
                <c:pt idx="101">
                  <c:v>11.10.2016</c:v>
                </c:pt>
                <c:pt idx="102">
                  <c:v>12.10.2016</c:v>
                </c:pt>
                <c:pt idx="103">
                  <c:v>13.10.2016</c:v>
                </c:pt>
                <c:pt idx="104">
                  <c:v>14.10.2016</c:v>
                </c:pt>
                <c:pt idx="105">
                  <c:v>15.10.2016</c:v>
                </c:pt>
                <c:pt idx="106">
                  <c:v>16.10.2016</c:v>
                </c:pt>
                <c:pt idx="107">
                  <c:v>17.10.2016</c:v>
                </c:pt>
                <c:pt idx="108">
                  <c:v>18.10.2016</c:v>
                </c:pt>
                <c:pt idx="109">
                  <c:v>19.10.2016</c:v>
                </c:pt>
                <c:pt idx="110">
                  <c:v>20.10.2016</c:v>
                </c:pt>
                <c:pt idx="111">
                  <c:v>21.10.2016</c:v>
                </c:pt>
                <c:pt idx="112">
                  <c:v>22.10.2016</c:v>
                </c:pt>
                <c:pt idx="113">
                  <c:v>23.10.2016</c:v>
                </c:pt>
                <c:pt idx="114">
                  <c:v>24.10.2016</c:v>
                </c:pt>
                <c:pt idx="115">
                  <c:v>25.10.2016</c:v>
                </c:pt>
                <c:pt idx="116">
                  <c:v>26.10.2016</c:v>
                </c:pt>
                <c:pt idx="117">
                  <c:v>27.10.2016</c:v>
                </c:pt>
                <c:pt idx="118">
                  <c:v>28.10.2016</c:v>
                </c:pt>
                <c:pt idx="119">
                  <c:v>29.10.2016</c:v>
                </c:pt>
                <c:pt idx="120">
                  <c:v>30.10.2016</c:v>
                </c:pt>
                <c:pt idx="121">
                  <c:v>31.10.2016</c:v>
                </c:pt>
                <c:pt idx="122">
                  <c:v>01.11.2016</c:v>
                </c:pt>
                <c:pt idx="123">
                  <c:v>02.11.2016</c:v>
                </c:pt>
                <c:pt idx="124">
                  <c:v>03.11.2016</c:v>
                </c:pt>
                <c:pt idx="125">
                  <c:v>04.11.2016</c:v>
                </c:pt>
                <c:pt idx="126">
                  <c:v>05.11.2016</c:v>
                </c:pt>
                <c:pt idx="127">
                  <c:v>06.11.2016</c:v>
                </c:pt>
                <c:pt idx="128">
                  <c:v>07.11.2016</c:v>
                </c:pt>
                <c:pt idx="129">
                  <c:v>08.11.2016</c:v>
                </c:pt>
                <c:pt idx="130">
                  <c:v>09.11.2016</c:v>
                </c:pt>
                <c:pt idx="131">
                  <c:v>10.11.2016</c:v>
                </c:pt>
                <c:pt idx="132">
                  <c:v>11.11.2016</c:v>
                </c:pt>
                <c:pt idx="133">
                  <c:v>12.11.2016</c:v>
                </c:pt>
                <c:pt idx="134">
                  <c:v>13.11.2016</c:v>
                </c:pt>
                <c:pt idx="135">
                  <c:v>14.11.2016</c:v>
                </c:pt>
                <c:pt idx="136">
                  <c:v>15.11.2016</c:v>
                </c:pt>
                <c:pt idx="137">
                  <c:v>16.11.2016</c:v>
                </c:pt>
                <c:pt idx="138">
                  <c:v>17.11.2016</c:v>
                </c:pt>
                <c:pt idx="139">
                  <c:v>18.11.2016</c:v>
                </c:pt>
                <c:pt idx="140">
                  <c:v>19.11.2016</c:v>
                </c:pt>
                <c:pt idx="141">
                  <c:v>20.11.2016</c:v>
                </c:pt>
                <c:pt idx="142">
                  <c:v>21.11.2016</c:v>
                </c:pt>
                <c:pt idx="143">
                  <c:v>22.11.2016</c:v>
                </c:pt>
                <c:pt idx="144">
                  <c:v>23.11.2016</c:v>
                </c:pt>
                <c:pt idx="145">
                  <c:v>24.11.2016</c:v>
                </c:pt>
                <c:pt idx="146">
                  <c:v>25.11.2016</c:v>
                </c:pt>
                <c:pt idx="147">
                  <c:v>26.11.2016</c:v>
                </c:pt>
                <c:pt idx="148">
                  <c:v>27.11.2016</c:v>
                </c:pt>
                <c:pt idx="149">
                  <c:v>28.11.2016</c:v>
                </c:pt>
                <c:pt idx="150">
                  <c:v>29.11.2016</c:v>
                </c:pt>
                <c:pt idx="151">
                  <c:v>30.11.2016</c:v>
                </c:pt>
              </c:strCache>
            </c:strRef>
          </c:cat>
          <c:val>
            <c:numRef>
              <c:f>Лист1!$BW$3:$BW$154</c:f>
              <c:numCache>
                <c:formatCode>0.0</c:formatCode>
                <c:ptCount val="152"/>
                <c:pt idx="0">
                  <c:v>84.510934138333326</c:v>
                </c:pt>
                <c:pt idx="1">
                  <c:v>93.175650232291673</c:v>
                </c:pt>
                <c:pt idx="2">
                  <c:v>114.98554166666666</c:v>
                </c:pt>
                <c:pt idx="3">
                  <c:v>132.57494791666667</c:v>
                </c:pt>
                <c:pt idx="4">
                  <c:v>127.82745771316665</c:v>
                </c:pt>
                <c:pt idx="5">
                  <c:v>104.49432647079999</c:v>
                </c:pt>
                <c:pt idx="6">
                  <c:v>109.12052395833332</c:v>
                </c:pt>
                <c:pt idx="7">
                  <c:v>125.89308333333334</c:v>
                </c:pt>
                <c:pt idx="8">
                  <c:v>108.73371166666668</c:v>
                </c:pt>
                <c:pt idx="9">
                  <c:v>123.18708136875</c:v>
                </c:pt>
                <c:pt idx="10">
                  <c:v>110.16784841795</c:v>
                </c:pt>
                <c:pt idx="11">
                  <c:v>112.80690491887498</c:v>
                </c:pt>
                <c:pt idx="12">
                  <c:v>110.33901506575</c:v>
                </c:pt>
                <c:pt idx="13">
                  <c:v>111.66061986520002</c:v>
                </c:pt>
                <c:pt idx="14">
                  <c:v>137.21065473006666</c:v>
                </c:pt>
                <c:pt idx="15">
                  <c:v>93.106601546016648</c:v>
                </c:pt>
                <c:pt idx="16">
                  <c:v>68.761906827250002</c:v>
                </c:pt>
                <c:pt idx="17">
                  <c:v>84.961102907500006</c:v>
                </c:pt>
                <c:pt idx="18">
                  <c:v>84.637146855833336</c:v>
                </c:pt>
                <c:pt idx="19">
                  <c:v>78.67134018583333</c:v>
                </c:pt>
                <c:pt idx="20">
                  <c:v>76.710619628333333</c:v>
                </c:pt>
                <c:pt idx="21">
                  <c:v>78.563961302500005</c:v>
                </c:pt>
                <c:pt idx="22">
                  <c:v>80.100013000000004</c:v>
                </c:pt>
                <c:pt idx="23">
                  <c:v>77.9854599425</c:v>
                </c:pt>
                <c:pt idx="24">
                  <c:v>68.100109424999985</c:v>
                </c:pt>
                <c:pt idx="25">
                  <c:v>71.628932016666667</c:v>
                </c:pt>
                <c:pt idx="26">
                  <c:v>77.393676750866675</c:v>
                </c:pt>
                <c:pt idx="27">
                  <c:v>95.097938576416666</c:v>
                </c:pt>
                <c:pt idx="28">
                  <c:v>98.635149863900025</c:v>
                </c:pt>
                <c:pt idx="29">
                  <c:v>100.62667966800001</c:v>
                </c:pt>
                <c:pt idx="30">
                  <c:v>106.20594988661666</c:v>
                </c:pt>
                <c:pt idx="31">
                  <c:v>101.08083811914163</c:v>
                </c:pt>
                <c:pt idx="32">
                  <c:v>99.055404067216671</c:v>
                </c:pt>
                <c:pt idx="33">
                  <c:v>105.92448813649999</c:v>
                </c:pt>
                <c:pt idx="34">
                  <c:v>100.71103984118334</c:v>
                </c:pt>
                <c:pt idx="35">
                  <c:v>100.07385116206667</c:v>
                </c:pt>
                <c:pt idx="36">
                  <c:v>103.87328612167501</c:v>
                </c:pt>
                <c:pt idx="37">
                  <c:v>112.8550041533</c:v>
                </c:pt>
                <c:pt idx="38">
                  <c:v>104.65905204094999</c:v>
                </c:pt>
                <c:pt idx="39">
                  <c:v>104.66620848819998</c:v>
                </c:pt>
                <c:pt idx="40">
                  <c:v>103.84864031125001</c:v>
                </c:pt>
                <c:pt idx="41">
                  <c:v>103.56250696566666</c:v>
                </c:pt>
                <c:pt idx="42">
                  <c:v>103.21736019820001</c:v>
                </c:pt>
                <c:pt idx="43">
                  <c:v>106.66579069072499</c:v>
                </c:pt>
                <c:pt idx="44">
                  <c:v>113.35144343924999</c:v>
                </c:pt>
                <c:pt idx="45">
                  <c:v>103.92088265116666</c:v>
                </c:pt>
                <c:pt idx="46">
                  <c:v>101.13920188625001</c:v>
                </c:pt>
                <c:pt idx="47">
                  <c:v>101.55301249476668</c:v>
                </c:pt>
                <c:pt idx="48">
                  <c:v>101.20201856490002</c:v>
                </c:pt>
                <c:pt idx="49">
                  <c:v>99.292780503874994</c:v>
                </c:pt>
                <c:pt idx="50">
                  <c:v>99.459187016099989</c:v>
                </c:pt>
                <c:pt idx="51">
                  <c:v>102.44425253999999</c:v>
                </c:pt>
                <c:pt idx="52">
                  <c:v>98.90647521791665</c:v>
                </c:pt>
                <c:pt idx="53">
                  <c:v>107.341525476</c:v>
                </c:pt>
                <c:pt idx="54">
                  <c:v>100.55504489975003</c:v>
                </c:pt>
                <c:pt idx="55">
                  <c:v>104.63518758216668</c:v>
                </c:pt>
                <c:pt idx="56">
                  <c:v>98.638394400833349</c:v>
                </c:pt>
                <c:pt idx="57">
                  <c:v>101.80754865354167</c:v>
                </c:pt>
                <c:pt idx="58">
                  <c:v>109.83157081306668</c:v>
                </c:pt>
                <c:pt idx="59">
                  <c:v>99.392797270800017</c:v>
                </c:pt>
                <c:pt idx="60">
                  <c:v>97.911792819750005</c:v>
                </c:pt>
                <c:pt idx="61">
                  <c:v>100.32127272037501</c:v>
                </c:pt>
                <c:pt idx="62">
                  <c:v>98.684506599099976</c:v>
                </c:pt>
                <c:pt idx="63">
                  <c:v>96.591709174074992</c:v>
                </c:pt>
                <c:pt idx="64">
                  <c:v>98.938920466333343</c:v>
                </c:pt>
                <c:pt idx="65">
                  <c:v>99.541164400416662</c:v>
                </c:pt>
                <c:pt idx="66">
                  <c:v>101.338075931125</c:v>
                </c:pt>
                <c:pt idx="67">
                  <c:v>107.27811533662499</c:v>
                </c:pt>
                <c:pt idx="68">
                  <c:v>100.48196930349998</c:v>
                </c:pt>
                <c:pt idx="69">
                  <c:v>103.44100519654999</c:v>
                </c:pt>
                <c:pt idx="70">
                  <c:v>103.70784845341667</c:v>
                </c:pt>
                <c:pt idx="71">
                  <c:v>105.93813529691666</c:v>
                </c:pt>
                <c:pt idx="72">
                  <c:v>111.69376085361667</c:v>
                </c:pt>
                <c:pt idx="73">
                  <c:v>104.36353515330001</c:v>
                </c:pt>
                <c:pt idx="74">
                  <c:v>102.90997076762498</c:v>
                </c:pt>
                <c:pt idx="75">
                  <c:v>114.07823284875001</c:v>
                </c:pt>
                <c:pt idx="76">
                  <c:v>110.00644237806665</c:v>
                </c:pt>
                <c:pt idx="77">
                  <c:v>101.66834255619999</c:v>
                </c:pt>
                <c:pt idx="78">
                  <c:v>103.18630087401668</c:v>
                </c:pt>
                <c:pt idx="79">
                  <c:v>108.40177771886665</c:v>
                </c:pt>
                <c:pt idx="80">
                  <c:v>99.480636150249993</c:v>
                </c:pt>
                <c:pt idx="81">
                  <c:v>98.362970419633328</c:v>
                </c:pt>
                <c:pt idx="82">
                  <c:v>112.34936905421665</c:v>
                </c:pt>
                <c:pt idx="83">
                  <c:v>102.5715791408</c:v>
                </c:pt>
                <c:pt idx="84">
                  <c:v>97.809748468400002</c:v>
                </c:pt>
                <c:pt idx="85">
                  <c:v>100.454770336075</c:v>
                </c:pt>
                <c:pt idx="86">
                  <c:v>105.0951727539</c:v>
                </c:pt>
                <c:pt idx="87">
                  <c:v>97.920523036333336</c:v>
                </c:pt>
                <c:pt idx="88">
                  <c:v>90.343227028716669</c:v>
                </c:pt>
                <c:pt idx="89">
                  <c:v>109.9991686808</c:v>
                </c:pt>
                <c:pt idx="90">
                  <c:v>108.19911860376668</c:v>
                </c:pt>
                <c:pt idx="91">
                  <c:v>221.18350338933331</c:v>
                </c:pt>
                <c:pt idx="92">
                  <c:v>211.3801627515833</c:v>
                </c:pt>
                <c:pt idx="93">
                  <c:v>205.404152619325</c:v>
                </c:pt>
                <c:pt idx="94">
                  <c:v>217.68716337241668</c:v>
                </c:pt>
                <c:pt idx="95">
                  <c:v>165.25165416229999</c:v>
                </c:pt>
                <c:pt idx="96">
                  <c:v>82.783391785458335</c:v>
                </c:pt>
                <c:pt idx="97">
                  <c:v>91.645756715624984</c:v>
                </c:pt>
                <c:pt idx="98">
                  <c:v>148.93377607566663</c:v>
                </c:pt>
                <c:pt idx="99">
                  <c:v>156.60384563999997</c:v>
                </c:pt>
                <c:pt idx="100">
                  <c:v>86.562977346083315</c:v>
                </c:pt>
                <c:pt idx="101">
                  <c:v>133.47064922562501</c:v>
                </c:pt>
                <c:pt idx="102">
                  <c:v>134.7119617259583</c:v>
                </c:pt>
                <c:pt idx="103">
                  <c:v>121.84253043649998</c:v>
                </c:pt>
                <c:pt idx="104">
                  <c:v>123.5838709712</c:v>
                </c:pt>
                <c:pt idx="105">
                  <c:v>128.66134892666665</c:v>
                </c:pt>
                <c:pt idx="106">
                  <c:v>136.864799701875</c:v>
                </c:pt>
                <c:pt idx="107">
                  <c:v>126.83371347175</c:v>
                </c:pt>
                <c:pt idx="108">
                  <c:v>132.234089635</c:v>
                </c:pt>
                <c:pt idx="109">
                  <c:v>130.62130589116666</c:v>
                </c:pt>
                <c:pt idx="110">
                  <c:v>125.06232538110002</c:v>
                </c:pt>
                <c:pt idx="111">
                  <c:v>118.53417137374998</c:v>
                </c:pt>
                <c:pt idx="112">
                  <c:v>124.346713764</c:v>
                </c:pt>
                <c:pt idx="113">
                  <c:v>132.49985789170833</c:v>
                </c:pt>
                <c:pt idx="114">
                  <c:v>119.31532368800002</c:v>
                </c:pt>
                <c:pt idx="115">
                  <c:v>119.18978062383333</c:v>
                </c:pt>
                <c:pt idx="116">
                  <c:v>129.39230438550001</c:v>
                </c:pt>
                <c:pt idx="117">
                  <c:v>136.9788995575</c:v>
                </c:pt>
                <c:pt idx="118">
                  <c:v>136.68568848549998</c:v>
                </c:pt>
                <c:pt idx="119">
                  <c:v>130.45664552791669</c:v>
                </c:pt>
                <c:pt idx="120">
                  <c:v>126.26394601425001</c:v>
                </c:pt>
                <c:pt idx="121">
                  <c:v>134.34061166387499</c:v>
                </c:pt>
                <c:pt idx="122">
                  <c:v>118.10355178412499</c:v>
                </c:pt>
                <c:pt idx="123">
                  <c:v>47.864051440016674</c:v>
                </c:pt>
                <c:pt idx="124">
                  <c:v>102.18822579224997</c:v>
                </c:pt>
                <c:pt idx="125">
                  <c:v>133.97022821009998</c:v>
                </c:pt>
                <c:pt idx="126">
                  <c:v>88.975205684649993</c:v>
                </c:pt>
                <c:pt idx="127">
                  <c:v>98.032768348249988</c:v>
                </c:pt>
                <c:pt idx="128">
                  <c:v>99.33326685479166</c:v>
                </c:pt>
                <c:pt idx="129">
                  <c:v>94.84161533519999</c:v>
                </c:pt>
                <c:pt idx="130">
                  <c:v>100.17326365216667</c:v>
                </c:pt>
                <c:pt idx="131">
                  <c:v>107.95354089333331</c:v>
                </c:pt>
                <c:pt idx="132">
                  <c:v>112.71871669083333</c:v>
                </c:pt>
                <c:pt idx="133">
                  <c:v>92.842685261</c:v>
                </c:pt>
                <c:pt idx="134">
                  <c:v>101.88592443516667</c:v>
                </c:pt>
                <c:pt idx="135">
                  <c:v>106.963570396875</c:v>
                </c:pt>
                <c:pt idx="136">
                  <c:v>109.09298723399998</c:v>
                </c:pt>
                <c:pt idx="137">
                  <c:v>112.83738746799999</c:v>
                </c:pt>
                <c:pt idx="138">
                  <c:v>105.07336667333333</c:v>
                </c:pt>
                <c:pt idx="139">
                  <c:v>105.52932112825003</c:v>
                </c:pt>
                <c:pt idx="140">
                  <c:v>105.95313846833334</c:v>
                </c:pt>
                <c:pt idx="141">
                  <c:v>120.33121002854166</c:v>
                </c:pt>
                <c:pt idx="142">
                  <c:v>108.29598708958333</c:v>
                </c:pt>
                <c:pt idx="143">
                  <c:v>339.19621428437495</c:v>
                </c:pt>
                <c:pt idx="144">
                  <c:v>467.06664708</c:v>
                </c:pt>
                <c:pt idx="145">
                  <c:v>74.547678247000007</c:v>
                </c:pt>
                <c:pt idx="146">
                  <c:v>98.013064935624982</c:v>
                </c:pt>
                <c:pt idx="147">
                  <c:v>100.88064228020833</c:v>
                </c:pt>
                <c:pt idx="148">
                  <c:v>108.1986890605</c:v>
                </c:pt>
                <c:pt idx="149">
                  <c:v>102.983267114375</c:v>
                </c:pt>
                <c:pt idx="150">
                  <c:v>87.983920915849993</c:v>
                </c:pt>
                <c:pt idx="151">
                  <c:v>111.95715993200004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185-483A-99F8-5CA6C19EEF4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73949464"/>
        <c:axId val="273949856"/>
      </c:barChart>
      <c:catAx>
        <c:axId val="27394946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73949856"/>
        <c:crosses val="autoZero"/>
        <c:auto val="1"/>
        <c:lblAlgn val="ctr"/>
        <c:lblOffset val="100"/>
        <c:noMultiLvlLbl val="0"/>
      </c:catAx>
      <c:valAx>
        <c:axId val="273949856"/>
        <c:scaling>
          <c:orientation val="minMax"/>
        </c:scaling>
        <c:delete val="0"/>
        <c:axPos val="l"/>
        <c:majorGridlines/>
        <c:numFmt formatCode="0.0" sourceLinked="1"/>
        <c:majorTickMark val="out"/>
        <c:minorTickMark val="none"/>
        <c:tickLblPos val="nextTo"/>
        <c:crossAx val="27394946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3"/>
            <a:ext cx="2946400" cy="495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45" tIns="45223" rIns="90445" bIns="45223" numCol="1" anchor="t" anchorCtr="0" compatLnSpc="1">
            <a:prstTxWarp prst="textNoShape">
              <a:avLst/>
            </a:prstTxWarp>
          </a:bodyPr>
          <a:lstStyle>
            <a:lvl1pPr defTabSz="902271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02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9" y="3"/>
            <a:ext cx="2946400" cy="495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45" tIns="45223" rIns="90445" bIns="45223" numCol="1" anchor="t" anchorCtr="0" compatLnSpc="1">
            <a:prstTxWarp prst="textNoShape">
              <a:avLst/>
            </a:prstTxWarp>
          </a:bodyPr>
          <a:lstStyle>
            <a:lvl1pPr algn="r" defTabSz="902271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02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76909"/>
            <a:ext cx="2946400" cy="495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45" tIns="45223" rIns="90445" bIns="45223" numCol="1" anchor="b" anchorCtr="0" compatLnSpc="1">
            <a:prstTxWarp prst="textNoShape">
              <a:avLst/>
            </a:prstTxWarp>
          </a:bodyPr>
          <a:lstStyle>
            <a:lvl1pPr defTabSz="902271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02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9" y="9376909"/>
            <a:ext cx="2946400" cy="495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45" tIns="45223" rIns="90445" bIns="45223" numCol="1" anchor="b" anchorCtr="0" compatLnSpc="1">
            <a:prstTxWarp prst="textNoShape">
              <a:avLst/>
            </a:prstTxWarp>
          </a:bodyPr>
          <a:lstStyle>
            <a:lvl1pPr algn="r" defTabSz="902271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4F37EE2F-1D16-4525-938F-BFD8D3D957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53959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3"/>
            <a:ext cx="2946400" cy="495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394" tIns="47697" rIns="95394" bIns="47697" numCol="1" anchor="t" anchorCtr="0" compatLnSpc="1">
            <a:prstTxWarp prst="textNoShape">
              <a:avLst/>
            </a:prstTxWarp>
          </a:bodyPr>
          <a:lstStyle>
            <a:lvl1pPr defTabSz="954266">
              <a:defRPr sz="13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9" y="3"/>
            <a:ext cx="2946400" cy="495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394" tIns="47697" rIns="95394" bIns="47697" numCol="1" anchor="t" anchorCtr="0" compatLnSpc="1">
            <a:prstTxWarp prst="textNoShape">
              <a:avLst/>
            </a:prstTxWarp>
          </a:bodyPr>
          <a:lstStyle>
            <a:lvl1pPr algn="r" defTabSz="954266">
              <a:defRPr sz="13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4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30275" y="739775"/>
            <a:ext cx="4938713" cy="37036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1038" y="4690824"/>
            <a:ext cx="5435600" cy="4442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394" tIns="47697" rIns="95394" bIns="4769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6909"/>
            <a:ext cx="2946400" cy="495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394" tIns="47697" rIns="95394" bIns="47697" numCol="1" anchor="b" anchorCtr="0" compatLnSpc="1">
            <a:prstTxWarp prst="textNoShape">
              <a:avLst/>
            </a:prstTxWarp>
          </a:bodyPr>
          <a:lstStyle>
            <a:lvl1pPr defTabSz="954266">
              <a:defRPr sz="13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9" y="9376909"/>
            <a:ext cx="2946400" cy="495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394" tIns="47697" rIns="95394" bIns="47697" numCol="1" anchor="b" anchorCtr="0" compatLnSpc="1">
            <a:prstTxWarp prst="textNoShape">
              <a:avLst/>
            </a:prstTxWarp>
          </a:bodyPr>
          <a:lstStyle>
            <a:lvl1pPr algn="r" defTabSz="954266">
              <a:defRPr sz="13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C810BDBA-5C37-4CFD-A1DB-1F0DE263F0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674420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10BDBA-5C37-4CFD-A1DB-1F0DE263F0BD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06642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10BDBA-5C37-4CFD-A1DB-1F0DE263F0BD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91674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10BDBA-5C37-4CFD-A1DB-1F0DE263F0BD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76285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10BDBA-5C37-4CFD-A1DB-1F0DE263F0BD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29914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10BDBA-5C37-4CFD-A1DB-1F0DE263F0BD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53042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10BDBA-5C37-4CFD-A1DB-1F0DE263F0BD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530608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10BDBA-5C37-4CFD-A1DB-1F0DE263F0BD}" type="slidenum">
              <a:rPr lang="ru-RU" smtClean="0"/>
              <a:pPr>
                <a:defRPr/>
              </a:pPr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424454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10BDBA-5C37-4CFD-A1DB-1F0DE263F0BD}" type="slidenum">
              <a:rPr lang="ru-RU" smtClean="0"/>
              <a:pPr>
                <a:defRPr/>
              </a:pPr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955885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10BDBA-5C37-4CFD-A1DB-1F0DE263F0BD}" type="slidenum">
              <a:rPr lang="ru-RU" smtClean="0"/>
              <a:pPr>
                <a:defRPr/>
              </a:pPr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550222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10BDBA-5C37-4CFD-A1DB-1F0DE263F0BD}" type="slidenum">
              <a:rPr lang="ru-RU" smtClean="0"/>
              <a:pPr>
                <a:defRPr/>
              </a:pPr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125668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10BDBA-5C37-4CFD-A1DB-1F0DE263F0BD}" type="slidenum">
              <a:rPr lang="ru-RU" smtClean="0"/>
              <a:pPr>
                <a:defRPr/>
              </a:pPr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47894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10BDBA-5C37-4CFD-A1DB-1F0DE263F0BD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434441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10BDBA-5C37-4CFD-A1DB-1F0DE263F0BD}" type="slidenum">
              <a:rPr lang="ru-RU" smtClean="0"/>
              <a:pPr>
                <a:defRPr/>
              </a:pPr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60035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10BDBA-5C37-4CFD-A1DB-1F0DE263F0BD}" type="slidenum">
              <a:rPr lang="ru-RU" smtClean="0"/>
              <a:pPr>
                <a:defRPr/>
              </a:pPr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508142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10BDBA-5C37-4CFD-A1DB-1F0DE263F0BD}" type="slidenum">
              <a:rPr lang="ru-RU" smtClean="0"/>
              <a:pPr>
                <a:defRPr/>
              </a:pPr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555050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10BDBA-5C37-4CFD-A1DB-1F0DE263F0BD}" type="slidenum">
              <a:rPr lang="ru-RU" smtClean="0"/>
              <a:pPr>
                <a:defRPr/>
              </a:pPr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973363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10BDBA-5C37-4CFD-A1DB-1F0DE263F0BD}" type="slidenum">
              <a:rPr lang="ru-RU" smtClean="0"/>
              <a:pPr>
                <a:defRPr/>
              </a:pPr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497298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10BDBA-5C37-4CFD-A1DB-1F0DE263F0BD}" type="slidenum">
              <a:rPr lang="ru-RU" smtClean="0"/>
              <a:pPr>
                <a:defRPr/>
              </a:pPr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76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10BDBA-5C37-4CFD-A1DB-1F0DE263F0BD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6496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10BDBA-5C37-4CFD-A1DB-1F0DE263F0BD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93810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10BDBA-5C37-4CFD-A1DB-1F0DE263F0BD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96783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10BDBA-5C37-4CFD-A1DB-1F0DE263F0BD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99523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10BDBA-5C37-4CFD-A1DB-1F0DE263F0BD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57900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10BDBA-5C37-4CFD-A1DB-1F0DE263F0BD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19411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10BDBA-5C37-4CFD-A1DB-1F0DE263F0BD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11814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59000" y="0"/>
            <a:ext cx="6985000" cy="100965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0" y="1079500"/>
            <a:ext cx="9144000" cy="15287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204788" y="6362700"/>
            <a:ext cx="1487487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A8B200-D775-429E-A319-972F21DDE1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2144713" y="6362700"/>
            <a:ext cx="67691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Концепция развития системы теплоснабжения Санкт-Петербурга период до 2027 года </a:t>
            </a:r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2608263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26082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204788" y="6362700"/>
            <a:ext cx="1487487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9C0E67-B9FD-43EA-BE9A-7DE8878CB6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2144713" y="6362700"/>
            <a:ext cx="67691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Концепция развития системы теплоснабжения Санкт-Петербурга период до 2027 года </a:t>
            </a:r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 userDrawn="1"/>
        </p:nvSpPr>
        <p:spPr bwMode="auto">
          <a:xfrm>
            <a:off x="0" y="6450013"/>
            <a:ext cx="1666875" cy="388937"/>
          </a:xfrm>
          <a:prstGeom prst="rect">
            <a:avLst/>
          </a:prstGeom>
          <a:gradFill rotWithShape="1">
            <a:gsLst>
              <a:gs pos="0">
                <a:srgbClr val="0336C5"/>
              </a:gs>
              <a:gs pos="53000">
                <a:srgbClr val="0164D1"/>
              </a:gs>
              <a:gs pos="100000">
                <a:srgbClr val="4A79FC"/>
              </a:gs>
            </a:gsLst>
            <a:lin ang="16200000" scaled="1"/>
          </a:gradFill>
          <a:ln>
            <a:noFill/>
          </a:ln>
          <a:extLst/>
        </p:spPr>
        <p:txBody>
          <a:bodyPr lIns="0" tIns="0" rIns="0" bIns="0" anchor="ctr"/>
          <a:lstStyle>
            <a:lvl1pPr>
              <a:defRPr sz="1400">
                <a:solidFill>
                  <a:schemeClr val="bg1"/>
                </a:solidFill>
                <a:latin typeface="Arial Narrow" panose="020B0606020202030204" pitchFamily="34" charset="0"/>
              </a:defRPr>
            </a:lvl1pPr>
            <a:lvl2pPr marL="742950" indent="-285750">
              <a:defRPr sz="1400">
                <a:solidFill>
                  <a:schemeClr val="bg1"/>
                </a:solidFill>
                <a:latin typeface="Arial Narrow" panose="020B0606020202030204" pitchFamily="34" charset="0"/>
              </a:defRPr>
            </a:lvl2pPr>
            <a:lvl3pPr marL="1143000" indent="-228600">
              <a:defRPr sz="1400">
                <a:solidFill>
                  <a:schemeClr val="bg1"/>
                </a:solidFill>
                <a:latin typeface="Arial Narrow" panose="020B0606020202030204" pitchFamily="34" charset="0"/>
              </a:defRPr>
            </a:lvl3pPr>
            <a:lvl4pPr marL="1600200" indent="-228600">
              <a:defRPr sz="1400">
                <a:solidFill>
                  <a:schemeClr val="bg1"/>
                </a:solidFill>
                <a:latin typeface="Arial Narrow" panose="020B0606020202030204" pitchFamily="34" charset="0"/>
              </a:defRPr>
            </a:lvl4pPr>
            <a:lvl5pPr marL="2057400" indent="-228600">
              <a:defRPr sz="1400">
                <a:solidFill>
                  <a:schemeClr val="bg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>
              <a:defRPr/>
            </a:pPr>
            <a:endParaRPr lang="ru-RU" altLang="ru-RU" sz="1700" smtClean="0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0" y="6450013"/>
            <a:ext cx="1666875" cy="3889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/>
            </a:lvl1pPr>
          </a:lstStyle>
          <a:p>
            <a:pPr>
              <a:defRPr/>
            </a:pPr>
            <a:fld id="{B82C2514-6234-42DB-8C86-21E5E505878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24095409"/>
      </p:ext>
    </p:extLst>
  </p:cSld>
  <p:clrMapOvr>
    <a:masterClrMapping/>
  </p:clrMapOvr>
  <p:transition>
    <p:wip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3279FE-A008-4FE7-BFCB-B6AE94A207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Концепция развития системы теплоснабжения Санкт-Петербурга период до 2027 года </a:t>
            </a:r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B4B94D-D3A6-4852-9A47-71507E196E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Концепция развития системы теплоснабжения Санкт-Петербурга период до 2027 года </a:t>
            </a:r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88ABED-2839-4FC6-8130-609FD5E8B5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Концепция развития системы теплоснабжения Санкт-Петербурга период до 2027 года </a:t>
            </a:r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1079500"/>
            <a:ext cx="4495800" cy="1528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079500"/>
            <a:ext cx="4495800" cy="1528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243A2E-B45F-4433-85DD-2411BC0911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Концепция развития системы теплоснабжения Санкт-Петербурга период до 2027 года </a:t>
            </a:r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58DA3D-4B85-4A5E-9E30-3FA805D12F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Концепция развития системы теплоснабжения Санкт-Петербурга период до 2027 года </a:t>
            </a:r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F98C5A-D45B-4DD1-A8B6-7A1392AB39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Концепция развития системы теплоснабжения Санкт-Петербурга период до 2027 года </a:t>
            </a:r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7A40B7-2BA5-48F1-8674-42C0A29D17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3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Концепция развития системы теплоснабжения Санкт-Петербурга период до 2027 года </a:t>
            </a:r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59000" y="0"/>
            <a:ext cx="6985000" cy="100965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079500"/>
            <a:ext cx="9144000" cy="15287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204788" y="6362700"/>
            <a:ext cx="1487487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4EB330-8D57-4037-AD6F-B1B13D3557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2085975" y="6362700"/>
            <a:ext cx="6827838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Концепция развития системы теплоснабжения Санкт-Петербурга период до 2027 года </a:t>
            </a:r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D506C6-895E-4A56-9F47-C7B0BFF986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Концепция развития системы теплоснабжения Санкт-Петербурга период до 2027 года </a:t>
            </a:r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071884-924A-4780-992E-F0AD1B1B17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Концепция развития системы теплоснабжения Санкт-Петербурга период до 2027 года </a:t>
            </a:r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D13C83-5DCE-4A66-A8EA-6B5F9CBCFD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Концепция развития системы теплоснабжения Санкт-Петербурга период до 2027 года </a:t>
            </a:r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26082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26082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768D16-B565-4CCD-9B0C-868855AD12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Концепция развития системы теплоснабжения Санкт-Петербурга период до 2027 года </a:t>
            </a:r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498483-14AF-4CBC-8BE4-BA15A71785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Концепция развития системы теплоснабжения Санкт-Петербурга период до 2027 года </a:t>
            </a:r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000FA7-6FC5-4685-BEFE-169458EDC6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Концепция развития системы теплоснабжения Санкт-Петербурга период до 2027 года </a:t>
            </a:r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1A9A8A-2916-4A2F-8034-E2E7E53628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Концепция развития системы теплоснабжения Санкт-Петербурга период до 2027 года </a:t>
            </a:r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1079500"/>
            <a:ext cx="4495800" cy="1079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079500"/>
            <a:ext cx="4495800" cy="1079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C67FD2-7F9F-4889-9642-DA4426B7E9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Концепция развития системы теплоснабжения Санкт-Петербурга период до 2027 года </a:t>
            </a:r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95A3A6-8700-41D5-AC62-947E4CB565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Концепция развития системы теплоснабжения Санкт-Петербурга период до 2027 года </a:t>
            </a:r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748782-2CB8-4D64-A823-75BA46959D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Концепция развития системы теплоснабжения Санкт-Петербурга период до 2027 года </a:t>
            </a:r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204788" y="6362700"/>
            <a:ext cx="1487487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738F72-4EF6-42D3-AA9E-7D5776749D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2144713" y="6362700"/>
            <a:ext cx="67691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Концепция развития системы теплоснабжения Санкт-Петербурга период до 2027 года </a:t>
            </a:r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06588A-1D7E-435E-BAA5-922C97D4C4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3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Концепция развития системы теплоснабжения Санкт-Петербурга период до 2027 года </a:t>
            </a:r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80C49B-254D-4411-97C4-34E0E005DD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Концепция развития системы теплоснабжения Санкт-Петербурга период до 2027 года </a:t>
            </a:r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649ED7-510F-4BF9-874F-5F6527D3A1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Концепция развития системы теплоснабжения Санкт-Петербурга период до 2027 года </a:t>
            </a:r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686214-3465-4616-B067-46A9A5A89D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Концепция развития системы теплоснабжения Санкт-Петербурга период до 2027 года </a:t>
            </a:r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2159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2159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BD0DDB-7DF5-42E9-8A7E-E9F62656FB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Концепция развития системы теплоснабжения Санкт-Петербурга период до 2027 года </a:t>
            </a:r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A23696-FD96-47E6-A8EE-4FAF59D28D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Концепция развития системы теплоснабжения Санкт-Петербурга период до 2027 года </a:t>
            </a:r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DA1EBA-FE71-4D52-AA63-E42CB06C78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Концепция развития системы теплоснабжения Санкт-Петербурга период до 2027 года </a:t>
            </a:r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1FBCC5-E35A-4682-ACD5-F10E0895FA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Концепция развития системы теплоснабжения Санкт-Петербурга период до 2027 года </a:t>
            </a:r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1082675"/>
            <a:ext cx="892175" cy="5226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1044575" y="1082675"/>
            <a:ext cx="892175" cy="5226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EB04A9-5AA5-4A71-976E-DF752E4103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Концепция развития системы теплоснабжения Санкт-Петербурга период до 2027 года </a:t>
            </a:r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DB593D-E24F-41AF-88F0-D39794CEAE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Концепция развития системы теплоснабжения Санкт-Петербурга период до 2027 года </a:t>
            </a:r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59000" y="0"/>
            <a:ext cx="6985000" cy="100965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1079500"/>
            <a:ext cx="4495800" cy="15287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079500"/>
            <a:ext cx="4495800" cy="15287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204788" y="6362700"/>
            <a:ext cx="1487487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7E234A-5119-47F4-A32A-C3EDE3E4D8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2144713" y="6362700"/>
            <a:ext cx="67691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Концепция развития системы теплоснабжения Санкт-Петербурга период до 2027 года </a:t>
            </a:r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2865D5-9365-482E-8BCF-CE89B7A43A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Концепция развития системы теплоснабжения Санкт-Петербурга период до 2027 года </a:t>
            </a:r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1A74DA-F958-4246-9C6F-823835EE8A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3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Концепция развития системы теплоснабжения Санкт-Петербурга период до 2027 года </a:t>
            </a:r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5EB376-53C4-406C-8768-2A97A59238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Концепция развития системы теплоснабжения Санкт-Петербурга период до 2027 года </a:t>
            </a:r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918FED-BB87-4234-938E-0F520B0B1E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Концепция развития системы теплоснабжения Санкт-Петербурга период до 2027 года </a:t>
            </a:r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D7C7A5-2782-4AFD-912C-FD9F403DA3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Концепция развития системы теплоснабжения Санкт-Петербурга период до 2027 года </a:t>
            </a:r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63087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63087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C89CFC-A69A-40CA-B3A9-43B5FFA47E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Концепция развития системы теплоснабжения Санкт-Петербурга период до 2027 года </a:t>
            </a:r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3B3565-425A-4AE4-B50C-48D7853B3A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Концепция развития системы теплоснабжения Санкт-Петербурга период до 2027 года </a:t>
            </a:r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4D93A7-3C05-40BC-BE29-F7AA930B28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Концепция развития системы теплоснабжения Санкт-Петербурга период до 2027 года </a:t>
            </a:r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C0DE17-2CE6-41E3-B85A-1E42781758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Концепция развития системы теплоснабжения Санкт-Петербурга период до 2027 года </a:t>
            </a:r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1100138"/>
            <a:ext cx="1452563" cy="5226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1604963" y="1100138"/>
            <a:ext cx="1454150" cy="5226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D07C65-B8A0-4C61-AD9D-94E84CF908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Концепция развития системы теплоснабжения Санкт-Петербурга период до 2027 года </a:t>
            </a:r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204788" y="6362700"/>
            <a:ext cx="1487487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247241-B2EE-449C-99A0-301A05CB9B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2144713" y="6362700"/>
            <a:ext cx="67691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Концепция развития системы теплоснабжения Санкт-Петербурга период до 2027 года </a:t>
            </a:r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429080-8A5D-4760-9434-D43AA00D8B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Концепция развития системы теплоснабжения Санкт-Петербурга период до 2027 года </a:t>
            </a:r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3E4E47-061E-451D-9581-22C8DE130E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Концепция развития системы теплоснабжения Санкт-Петербурга период до 2027 года </a:t>
            </a:r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73A9B1-DBF3-442A-B0BE-A714230C9F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Концепция развития системы теплоснабжения Санкт-Петербурга период до 2027 года </a:t>
            </a:r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7B0E00-0F80-4E40-BC8A-211C153162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Концепция развития системы теплоснабжения Санкт-Петербурга период до 2027 года </a:t>
            </a:r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40459D-E267-4EAC-A0CD-D7D85C1D24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Концепция развития системы теплоснабжения Санкт-Петербурга период до 2027 года </a:t>
            </a:r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1BB8C2-38DE-4BFC-96CA-029DB6BAB2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Концепция развития системы теплоснабжения Санкт-Петербурга период до 2027 года </a:t>
            </a:r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63261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63261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86E6B2-9152-430E-B6B4-FBB68C3722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Концепция развития системы теплоснабжения Санкт-Петербурга период до 2027 года </a:t>
            </a:r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Концепция развития системы теплоснабжения Санкт-Петербурга период до 2027 года </a:t>
            </a:r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Концепция развития системы теплоснабжения Санкт-Петербурга период до 2027 года </a:t>
            </a:r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Концепция развития системы теплоснабжения Санкт-Петербурга период до 2027 года </a:t>
            </a:r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59000" y="0"/>
            <a:ext cx="6985000" cy="100965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204788" y="6362700"/>
            <a:ext cx="1487487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E42519-DF5C-438E-B0DB-ED3D7C4F0A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2144713" y="6362700"/>
            <a:ext cx="67691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Концепция развития системы теплоснабжения Санкт-Петербурга период до 2027 года </a:t>
            </a:r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Концепция развития системы теплоснабжения Санкт-Петербурга период до 2027 года </a:t>
            </a:r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Концепция развития системы теплоснабжения Санкт-Петербурга период до 2027 года </a:t>
            </a:r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Концепция развития системы теплоснабжения Санкт-Петербурга период до 2027 года </a:t>
            </a:r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Концепция развития системы теплоснабжения Санкт-Петербурга период до 2027 года </a:t>
            </a:r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Концепция развития системы теплоснабжения Санкт-Петербурга период до 2027 года </a:t>
            </a:r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Концепция развития системы теплоснабжения Санкт-Петербурга период до 2027 года </a:t>
            </a:r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Концепция развития системы теплоснабжения Санкт-Петербурга период до 2027 года </a:t>
            </a:r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972300" y="0"/>
            <a:ext cx="2171700" cy="61261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0"/>
            <a:ext cx="6362700" cy="61261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Концепция развития системы теплоснабжения Санкт-Петербурга период до 2027 года </a:t>
            </a:r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204788" y="6362700"/>
            <a:ext cx="1487487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31A9F1-0700-4B69-A25F-E3B5E7238A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3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2144713" y="6362700"/>
            <a:ext cx="67691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Концепция развития системы теплоснабжения Санкт-Петербурга период до 2027 года </a:t>
            </a:r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>
    <p:wipe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ipe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>
    <p:wipe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>
    <p:wipe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204788" y="6362700"/>
            <a:ext cx="1487487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B36CF2-06A6-4CDA-9077-75368B4831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2144713" y="6362700"/>
            <a:ext cx="67691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Концепция развития системы теплоснабжения Санкт-Петербурга период до 2027 года </a:t>
            </a:r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204788" y="6362700"/>
            <a:ext cx="1487487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3B9D6F-A76A-45E3-95DA-7D756FFE03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2144713" y="6362700"/>
            <a:ext cx="67691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Концепция развития системы теплоснабжения Санкт-Петербурга период до 2027 года </a:t>
            </a:r>
            <a:endParaRPr lang="ru-RU"/>
          </a:p>
        </p:txBody>
      </p:sp>
    </p:spTree>
  </p:cSld>
  <p:clrMapOvr>
    <a:masterClrMapping/>
  </p:clrMapOvr>
  <p:transition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6" name="Group 3"/>
          <p:cNvGrpSpPr>
            <a:grpSpLocks/>
          </p:cNvGrpSpPr>
          <p:nvPr userDrawn="1"/>
        </p:nvGrpSpPr>
        <p:grpSpPr bwMode="auto">
          <a:xfrm>
            <a:off x="0" y="6318250"/>
            <a:ext cx="9144000" cy="539750"/>
            <a:chOff x="0" y="3974"/>
            <a:chExt cx="5760" cy="340"/>
          </a:xfrm>
        </p:grpSpPr>
        <p:sp>
          <p:nvSpPr>
            <p:cNvPr id="269316" name="Rectangle 4"/>
            <p:cNvSpPr>
              <a:spLocks noChangeArrowheads="1"/>
            </p:cNvSpPr>
            <p:nvPr userDrawn="1"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>
                <a:defRPr/>
              </a:pPr>
              <a:endParaRPr lang="ru-RU" sz="1700"/>
            </a:p>
          </p:txBody>
        </p:sp>
        <p:sp>
          <p:nvSpPr>
            <p:cNvPr id="269317" name="Rectangle 5"/>
            <p:cNvSpPr>
              <a:spLocks noChangeArrowheads="1"/>
            </p:cNvSpPr>
            <p:nvPr userDrawn="1"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>
                <a:defRPr/>
              </a:pPr>
              <a:endParaRPr lang="ru-RU" sz="1700"/>
            </a:p>
          </p:txBody>
        </p:sp>
        <p:sp>
          <p:nvSpPr>
            <p:cNvPr id="269318" name="Line 6"/>
            <p:cNvSpPr>
              <a:spLocks noChangeShapeType="1"/>
            </p:cNvSpPr>
            <p:nvPr userDrawn="1"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>
                <a:defRPr/>
              </a:pPr>
              <a:endParaRPr lang="ru-RU" sz="1700"/>
            </a:p>
          </p:txBody>
        </p:sp>
      </p:grpSp>
      <p:sp>
        <p:nvSpPr>
          <p:cNvPr id="269321" name="Line 9"/>
          <p:cNvSpPr>
            <a:spLocks noChangeShapeType="1"/>
          </p:cNvSpPr>
          <p:nvPr/>
        </p:nvSpPr>
        <p:spPr bwMode="auto">
          <a:xfrm>
            <a:off x="1936750" y="0"/>
            <a:ext cx="0" cy="107950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>
              <a:defRPr/>
            </a:pPr>
            <a:endParaRPr lang="ru-RU" sz="1700"/>
          </a:p>
        </p:txBody>
      </p:sp>
      <p:sp>
        <p:nvSpPr>
          <p:cNvPr id="269333" name="Line 21"/>
          <p:cNvSpPr>
            <a:spLocks noChangeShapeType="1"/>
          </p:cNvSpPr>
          <p:nvPr/>
        </p:nvSpPr>
        <p:spPr bwMode="auto">
          <a:xfrm>
            <a:off x="0" y="631507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>
              <a:defRPr/>
            </a:pPr>
            <a:endParaRPr lang="ru-RU" sz="1700"/>
          </a:p>
        </p:txBody>
      </p:sp>
      <p:pic>
        <p:nvPicPr>
          <p:cNvPr id="3085" name="Picture 23" descr="TransGazKazan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68275" y="128588"/>
            <a:ext cx="1560513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ectangle 8"/>
          <p:cNvSpPr>
            <a:spLocks noChangeArrowheads="1"/>
          </p:cNvSpPr>
          <p:nvPr userDrawn="1"/>
        </p:nvSpPr>
        <p:spPr bwMode="auto">
          <a:xfrm>
            <a:off x="954881" y="-1"/>
            <a:ext cx="7200900" cy="1068899"/>
          </a:xfrm>
          <a:prstGeom prst="rect">
            <a:avLst/>
          </a:prstGeom>
          <a:solidFill>
            <a:srgbClr val="003366"/>
          </a:solidFill>
          <a:ln>
            <a:noFill/>
          </a:ln>
          <a:extLst/>
        </p:spPr>
        <p:txBody>
          <a:bodyPr wrap="none" lIns="0" tIns="0" rIns="0" bIns="0" anchor="ctr"/>
          <a:lstStyle>
            <a:lvl1pPr>
              <a:defRPr sz="1400">
                <a:solidFill>
                  <a:schemeClr val="bg1"/>
                </a:solidFill>
                <a:latin typeface="Arial Narrow" panose="020B0606020202030204" pitchFamily="34" charset="0"/>
              </a:defRPr>
            </a:lvl1pPr>
            <a:lvl2pPr marL="742950" indent="-285750">
              <a:defRPr sz="1400">
                <a:solidFill>
                  <a:schemeClr val="bg1"/>
                </a:solidFill>
                <a:latin typeface="Arial Narrow" panose="020B0606020202030204" pitchFamily="34" charset="0"/>
              </a:defRPr>
            </a:lvl2pPr>
            <a:lvl3pPr marL="1143000" indent="-228600">
              <a:defRPr sz="1400">
                <a:solidFill>
                  <a:schemeClr val="bg1"/>
                </a:solidFill>
                <a:latin typeface="Arial Narrow" panose="020B0606020202030204" pitchFamily="34" charset="0"/>
              </a:defRPr>
            </a:lvl3pPr>
            <a:lvl4pPr marL="1600200" indent="-228600">
              <a:defRPr sz="1400">
                <a:solidFill>
                  <a:schemeClr val="bg1"/>
                </a:solidFill>
                <a:latin typeface="Arial Narrow" panose="020B0606020202030204" pitchFamily="34" charset="0"/>
              </a:defRPr>
            </a:lvl4pPr>
            <a:lvl5pPr marL="2057400" indent="-228600">
              <a:defRPr sz="1400">
                <a:solidFill>
                  <a:schemeClr val="bg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>
              <a:defRPr/>
            </a:pPr>
            <a:endParaRPr lang="ru-RU" sz="1700" smtClean="0"/>
          </a:p>
        </p:txBody>
      </p:sp>
      <p:sp>
        <p:nvSpPr>
          <p:cNvPr id="18" name="Line 14"/>
          <p:cNvSpPr>
            <a:spLocks noChangeShapeType="1"/>
          </p:cNvSpPr>
          <p:nvPr userDrawn="1"/>
        </p:nvSpPr>
        <p:spPr bwMode="auto">
          <a:xfrm>
            <a:off x="0" y="1079047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>
              <a:defRPr/>
            </a:pPr>
            <a:endParaRPr lang="ru-RU" sz="1700"/>
          </a:p>
        </p:txBody>
      </p:sp>
      <p:sp>
        <p:nvSpPr>
          <p:cNvPr id="19" name="Rectangle 7"/>
          <p:cNvSpPr>
            <a:spLocks noChangeArrowheads="1"/>
          </p:cNvSpPr>
          <p:nvPr userDrawn="1"/>
        </p:nvSpPr>
        <p:spPr bwMode="auto">
          <a:xfrm>
            <a:off x="4763" y="1985"/>
            <a:ext cx="1936750" cy="1066914"/>
          </a:xfrm>
          <a:prstGeom prst="rect">
            <a:avLst/>
          </a:prstGeom>
          <a:solidFill>
            <a:srgbClr val="0072C5"/>
          </a:solidFill>
          <a:ln>
            <a:noFill/>
          </a:ln>
          <a:extLst/>
        </p:spPr>
        <p:txBody>
          <a:bodyPr wrap="none" lIns="0" tIns="0" rIns="0" bIns="0" anchor="ctr"/>
          <a:lstStyle>
            <a:lvl1pPr>
              <a:defRPr sz="1400">
                <a:solidFill>
                  <a:schemeClr val="bg1"/>
                </a:solidFill>
                <a:latin typeface="Arial Narrow" panose="020B0606020202030204" pitchFamily="34" charset="0"/>
              </a:defRPr>
            </a:lvl1pPr>
            <a:lvl2pPr marL="742950" indent="-285750">
              <a:defRPr sz="1400">
                <a:solidFill>
                  <a:schemeClr val="bg1"/>
                </a:solidFill>
                <a:latin typeface="Arial Narrow" panose="020B0606020202030204" pitchFamily="34" charset="0"/>
              </a:defRPr>
            </a:lvl2pPr>
            <a:lvl3pPr marL="1143000" indent="-228600">
              <a:defRPr sz="1400">
                <a:solidFill>
                  <a:schemeClr val="bg1"/>
                </a:solidFill>
                <a:latin typeface="Arial Narrow" panose="020B0606020202030204" pitchFamily="34" charset="0"/>
              </a:defRPr>
            </a:lvl3pPr>
            <a:lvl4pPr marL="1600200" indent="-228600">
              <a:defRPr sz="1400">
                <a:solidFill>
                  <a:schemeClr val="bg1"/>
                </a:solidFill>
                <a:latin typeface="Arial Narrow" panose="020B0606020202030204" pitchFamily="34" charset="0"/>
              </a:defRPr>
            </a:lvl4pPr>
            <a:lvl5pPr marL="2057400" indent="-228600">
              <a:defRPr sz="1400">
                <a:solidFill>
                  <a:schemeClr val="bg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>
              <a:defRPr/>
            </a:pPr>
            <a:endParaRPr lang="ru-RU" sz="1700" smtClean="0"/>
          </a:p>
        </p:txBody>
      </p:sp>
      <p:pic>
        <p:nvPicPr>
          <p:cNvPr id="20" name="Рисунок 19"/>
          <p:cNvPicPr>
            <a:picLocks/>
          </p:cNvPicPr>
          <p:nvPr userDrawn="1"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2"/>
          <a:stretch/>
        </p:blipFill>
        <p:spPr>
          <a:xfrm>
            <a:off x="190500" y="1"/>
            <a:ext cx="1581146" cy="1068898"/>
          </a:xfrm>
          <a:prstGeom prst="rect">
            <a:avLst/>
          </a:prstGeom>
        </p:spPr>
      </p:pic>
      <p:sp>
        <p:nvSpPr>
          <p:cNvPr id="21" name="Rectangle 7"/>
          <p:cNvSpPr>
            <a:spLocks noChangeArrowheads="1"/>
          </p:cNvSpPr>
          <p:nvPr userDrawn="1"/>
        </p:nvSpPr>
        <p:spPr bwMode="auto">
          <a:xfrm>
            <a:off x="7204074" y="0"/>
            <a:ext cx="1936750" cy="1068899"/>
          </a:xfrm>
          <a:prstGeom prst="rect">
            <a:avLst/>
          </a:prstGeom>
          <a:solidFill>
            <a:srgbClr val="0072C5"/>
          </a:solidFill>
          <a:ln>
            <a:noFill/>
          </a:ln>
          <a:extLst/>
        </p:spPr>
        <p:txBody>
          <a:bodyPr wrap="none" lIns="0" tIns="0" rIns="0" bIns="0" anchor="ctr"/>
          <a:lstStyle>
            <a:lvl1pPr>
              <a:defRPr sz="1400">
                <a:solidFill>
                  <a:schemeClr val="bg1"/>
                </a:solidFill>
                <a:latin typeface="Arial Narrow" panose="020B0606020202030204" pitchFamily="34" charset="0"/>
              </a:defRPr>
            </a:lvl1pPr>
            <a:lvl2pPr marL="742950" indent="-285750">
              <a:defRPr sz="1400">
                <a:solidFill>
                  <a:schemeClr val="bg1"/>
                </a:solidFill>
                <a:latin typeface="Arial Narrow" panose="020B0606020202030204" pitchFamily="34" charset="0"/>
              </a:defRPr>
            </a:lvl2pPr>
            <a:lvl3pPr marL="1143000" indent="-228600">
              <a:defRPr sz="1400">
                <a:solidFill>
                  <a:schemeClr val="bg1"/>
                </a:solidFill>
                <a:latin typeface="Arial Narrow" panose="020B0606020202030204" pitchFamily="34" charset="0"/>
              </a:defRPr>
            </a:lvl3pPr>
            <a:lvl4pPr marL="1600200" indent="-228600">
              <a:defRPr sz="1400">
                <a:solidFill>
                  <a:schemeClr val="bg1"/>
                </a:solidFill>
                <a:latin typeface="Arial Narrow" panose="020B0606020202030204" pitchFamily="34" charset="0"/>
              </a:defRPr>
            </a:lvl4pPr>
            <a:lvl5pPr marL="2057400" indent="-228600">
              <a:defRPr sz="1400">
                <a:solidFill>
                  <a:schemeClr val="bg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>
              <a:defRPr/>
            </a:pPr>
            <a:endParaRPr lang="ru-RU" sz="1700" smtClean="0"/>
          </a:p>
        </p:txBody>
      </p:sp>
      <p:pic>
        <p:nvPicPr>
          <p:cNvPr id="22" name="Picture 16" descr="TransGazKazan"/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2192" y="150275"/>
            <a:ext cx="1560513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202" r:id="rId1"/>
    <p:sldLayoutId id="2147485280" r:id="rId2"/>
    <p:sldLayoutId id="2147485201" r:id="rId3"/>
    <p:sldLayoutId id="2147485200" r:id="rId4"/>
    <p:sldLayoutId id="2147485199" r:id="rId5"/>
    <p:sldLayoutId id="2147485198" r:id="rId6"/>
    <p:sldLayoutId id="2147485197" r:id="rId7"/>
    <p:sldLayoutId id="2147485196" r:id="rId8"/>
    <p:sldLayoutId id="2147485195" r:id="rId9"/>
    <p:sldLayoutId id="2147485194" r:id="rId10"/>
    <p:sldLayoutId id="2147485193" r:id="rId11"/>
    <p:sldLayoutId id="2147485284" r:id="rId12"/>
  </p:sldLayoutIdLst>
  <p:transition>
    <p:wipe/>
  </p:transition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0"/>
        </a:spcAft>
        <a:buChar char="•"/>
        <a:defRPr sz="2600" b="1">
          <a:solidFill>
            <a:srgbClr val="003366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1079500"/>
            <a:ext cx="9144000" cy="152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16000" tIns="0" rIns="21600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70355" name="Rectangle 19"/>
          <p:cNvSpPr>
            <a:spLocks noChangeArrowheads="1"/>
          </p:cNvSpPr>
          <p:nvPr/>
        </p:nvSpPr>
        <p:spPr bwMode="auto">
          <a:xfrm>
            <a:off x="0" y="2605088"/>
            <a:ext cx="9144000" cy="3713162"/>
          </a:xfrm>
          <a:prstGeom prst="rect">
            <a:avLst/>
          </a:prstGeom>
          <a:solidFill>
            <a:srgbClr val="0066CC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>
              <a:defRPr/>
            </a:pPr>
            <a:endParaRPr lang="ru-RU" sz="1700"/>
          </a:p>
        </p:txBody>
      </p:sp>
      <p:grpSp>
        <p:nvGrpSpPr>
          <p:cNvPr id="4100" name="Group 3"/>
          <p:cNvGrpSpPr>
            <a:grpSpLocks/>
          </p:cNvGrpSpPr>
          <p:nvPr/>
        </p:nvGrpSpPr>
        <p:grpSpPr bwMode="auto">
          <a:xfrm>
            <a:off x="0" y="6318250"/>
            <a:ext cx="9144000" cy="539750"/>
            <a:chOff x="0" y="3974"/>
            <a:chExt cx="5760" cy="340"/>
          </a:xfrm>
        </p:grpSpPr>
        <p:sp>
          <p:nvSpPr>
            <p:cNvPr id="270340" name="Rectangle 4"/>
            <p:cNvSpPr>
              <a:spLocks noChangeArrowheads="1"/>
            </p:cNvSpPr>
            <p:nvPr userDrawn="1"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>
                <a:defRPr/>
              </a:pPr>
              <a:endParaRPr lang="ru-RU" sz="1700"/>
            </a:p>
          </p:txBody>
        </p:sp>
        <p:sp>
          <p:nvSpPr>
            <p:cNvPr id="270341" name="Rectangle 5"/>
            <p:cNvSpPr>
              <a:spLocks noChangeArrowheads="1"/>
            </p:cNvSpPr>
            <p:nvPr userDrawn="1"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>
                <a:defRPr/>
              </a:pPr>
              <a:endParaRPr lang="ru-RU" sz="1700"/>
            </a:p>
          </p:txBody>
        </p:sp>
        <p:sp>
          <p:nvSpPr>
            <p:cNvPr id="270342" name="Line 6"/>
            <p:cNvSpPr>
              <a:spLocks noChangeShapeType="1"/>
            </p:cNvSpPr>
            <p:nvPr userDrawn="1"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>
                <a:defRPr/>
              </a:pPr>
              <a:endParaRPr lang="ru-RU" sz="1700"/>
            </a:p>
          </p:txBody>
        </p:sp>
      </p:grpSp>
      <p:sp>
        <p:nvSpPr>
          <p:cNvPr id="270343" name="Rectangle 7"/>
          <p:cNvSpPr>
            <a:spLocks noChangeArrowheads="1"/>
          </p:cNvSpPr>
          <p:nvPr/>
        </p:nvSpPr>
        <p:spPr bwMode="auto">
          <a:xfrm>
            <a:off x="0" y="0"/>
            <a:ext cx="1936750" cy="1079500"/>
          </a:xfrm>
          <a:prstGeom prst="rect">
            <a:avLst/>
          </a:prstGeom>
          <a:solidFill>
            <a:srgbClr val="0066CC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>
              <a:defRPr/>
            </a:pPr>
            <a:endParaRPr lang="ru-RU" sz="1700"/>
          </a:p>
        </p:txBody>
      </p:sp>
      <p:sp>
        <p:nvSpPr>
          <p:cNvPr id="270344" name="Rectangle 8"/>
          <p:cNvSpPr>
            <a:spLocks noChangeArrowheads="1"/>
          </p:cNvSpPr>
          <p:nvPr/>
        </p:nvSpPr>
        <p:spPr bwMode="auto">
          <a:xfrm>
            <a:off x="1943100" y="0"/>
            <a:ext cx="7200900" cy="1079500"/>
          </a:xfrm>
          <a:prstGeom prst="rect">
            <a:avLst/>
          </a:prstGeom>
          <a:solidFill>
            <a:srgbClr val="00336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>
              <a:defRPr/>
            </a:pPr>
            <a:endParaRPr lang="ru-RU" sz="1700"/>
          </a:p>
        </p:txBody>
      </p:sp>
      <p:sp>
        <p:nvSpPr>
          <p:cNvPr id="270345" name="Line 9"/>
          <p:cNvSpPr>
            <a:spLocks noChangeShapeType="1"/>
          </p:cNvSpPr>
          <p:nvPr/>
        </p:nvSpPr>
        <p:spPr bwMode="auto">
          <a:xfrm>
            <a:off x="1936750" y="0"/>
            <a:ext cx="0" cy="107950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>
              <a:defRPr/>
            </a:pPr>
            <a:endParaRPr lang="ru-RU" sz="1700"/>
          </a:p>
        </p:txBody>
      </p:sp>
      <p:sp>
        <p:nvSpPr>
          <p:cNvPr id="4104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2159000" y="0"/>
            <a:ext cx="6985000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70349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04788" y="6362700"/>
            <a:ext cx="148748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2000" b="1"/>
            </a:lvl1pPr>
          </a:lstStyle>
          <a:p>
            <a:pPr>
              <a:defRPr/>
            </a:pPr>
            <a:fld id="{187F1EC9-A905-47AF-B40D-A8A168D42E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270350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144713" y="6362700"/>
            <a:ext cx="67691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2000"/>
            </a:lvl1pPr>
          </a:lstStyle>
          <a:p>
            <a:pPr>
              <a:defRPr/>
            </a:pPr>
            <a:r>
              <a:rPr lang="ru-RU" smtClean="0"/>
              <a:t>Концепция развития системы теплоснабжения Санкт-Петербурга период до 2027 года </a:t>
            </a:r>
            <a:endParaRPr lang="ru-RU"/>
          </a:p>
        </p:txBody>
      </p:sp>
      <p:sp>
        <p:nvSpPr>
          <p:cNvPr id="270351" name="Rectangle 15"/>
          <p:cNvSpPr>
            <a:spLocks noChangeArrowheads="1"/>
          </p:cNvSpPr>
          <p:nvPr/>
        </p:nvSpPr>
        <p:spPr bwMode="auto">
          <a:xfrm>
            <a:off x="755650" y="7605713"/>
            <a:ext cx="4103688" cy="431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>
              <a:defRPr/>
            </a:pPr>
            <a:endParaRPr lang="ru-RU" sz="1700"/>
          </a:p>
        </p:txBody>
      </p:sp>
      <p:sp>
        <p:nvSpPr>
          <p:cNvPr id="270356" name="Line 20"/>
          <p:cNvSpPr>
            <a:spLocks noChangeShapeType="1"/>
          </p:cNvSpPr>
          <p:nvPr/>
        </p:nvSpPr>
        <p:spPr bwMode="auto">
          <a:xfrm>
            <a:off x="0" y="631507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>
              <a:defRPr/>
            </a:pPr>
            <a:endParaRPr lang="ru-RU" sz="1700"/>
          </a:p>
        </p:txBody>
      </p:sp>
      <p:sp>
        <p:nvSpPr>
          <p:cNvPr id="270357" name="Line 21"/>
          <p:cNvSpPr>
            <a:spLocks noChangeShapeType="1"/>
          </p:cNvSpPr>
          <p:nvPr/>
        </p:nvSpPr>
        <p:spPr bwMode="auto">
          <a:xfrm>
            <a:off x="0" y="1079500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>
              <a:defRPr/>
            </a:pPr>
            <a:endParaRPr lang="ru-RU" sz="1700"/>
          </a:p>
        </p:txBody>
      </p:sp>
      <p:pic>
        <p:nvPicPr>
          <p:cNvPr id="4110" name="Picture 23" descr="TransGazKazan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68275" y="128588"/>
            <a:ext cx="1560513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213" r:id="rId1"/>
    <p:sldLayoutId id="2147485212" r:id="rId2"/>
    <p:sldLayoutId id="2147485211" r:id="rId3"/>
    <p:sldLayoutId id="2147485210" r:id="rId4"/>
    <p:sldLayoutId id="2147485209" r:id="rId5"/>
    <p:sldLayoutId id="2147485208" r:id="rId6"/>
    <p:sldLayoutId id="2147485207" r:id="rId7"/>
    <p:sldLayoutId id="2147485206" r:id="rId8"/>
    <p:sldLayoutId id="2147485205" r:id="rId9"/>
    <p:sldLayoutId id="2147485204" r:id="rId10"/>
    <p:sldLayoutId id="2147485203" r:id="rId11"/>
  </p:sldLayoutIdLst>
  <p:transition>
    <p:wipe/>
  </p:transition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0"/>
        </a:spcAft>
        <a:buChar char="•"/>
        <a:defRPr sz="2600" b="1">
          <a:solidFill>
            <a:srgbClr val="003366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1079500"/>
            <a:ext cx="914400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16000" tIns="0" rIns="21600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71383" name="Rectangle 23"/>
          <p:cNvSpPr>
            <a:spLocks noChangeArrowheads="1"/>
          </p:cNvSpPr>
          <p:nvPr/>
        </p:nvSpPr>
        <p:spPr bwMode="auto">
          <a:xfrm>
            <a:off x="0" y="2159000"/>
            <a:ext cx="9144000" cy="4160838"/>
          </a:xfrm>
          <a:prstGeom prst="rect">
            <a:avLst/>
          </a:prstGeom>
          <a:solidFill>
            <a:srgbClr val="0066CC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>
              <a:defRPr/>
            </a:pPr>
            <a:endParaRPr lang="ru-RU" sz="1700"/>
          </a:p>
        </p:txBody>
      </p:sp>
      <p:grpSp>
        <p:nvGrpSpPr>
          <p:cNvPr id="5124" name="Group 3"/>
          <p:cNvGrpSpPr>
            <a:grpSpLocks/>
          </p:cNvGrpSpPr>
          <p:nvPr/>
        </p:nvGrpSpPr>
        <p:grpSpPr bwMode="auto">
          <a:xfrm>
            <a:off x="0" y="6318250"/>
            <a:ext cx="9144000" cy="539750"/>
            <a:chOff x="0" y="3974"/>
            <a:chExt cx="5760" cy="340"/>
          </a:xfrm>
        </p:grpSpPr>
        <p:sp>
          <p:nvSpPr>
            <p:cNvPr id="271364" name="Rectangle 4"/>
            <p:cNvSpPr>
              <a:spLocks noChangeArrowheads="1"/>
            </p:cNvSpPr>
            <p:nvPr userDrawn="1"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>
                <a:defRPr/>
              </a:pPr>
              <a:endParaRPr lang="ru-RU" sz="1700"/>
            </a:p>
          </p:txBody>
        </p:sp>
        <p:sp>
          <p:nvSpPr>
            <p:cNvPr id="271365" name="Rectangle 5"/>
            <p:cNvSpPr>
              <a:spLocks noChangeArrowheads="1"/>
            </p:cNvSpPr>
            <p:nvPr userDrawn="1"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>
                <a:defRPr/>
              </a:pPr>
              <a:endParaRPr lang="ru-RU" sz="1700"/>
            </a:p>
          </p:txBody>
        </p:sp>
        <p:sp>
          <p:nvSpPr>
            <p:cNvPr id="271366" name="Line 6"/>
            <p:cNvSpPr>
              <a:spLocks noChangeShapeType="1"/>
            </p:cNvSpPr>
            <p:nvPr userDrawn="1"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>
                <a:defRPr/>
              </a:pPr>
              <a:endParaRPr lang="ru-RU" sz="1700"/>
            </a:p>
          </p:txBody>
        </p:sp>
      </p:grpSp>
      <p:sp>
        <p:nvSpPr>
          <p:cNvPr id="271367" name="Rectangle 7"/>
          <p:cNvSpPr>
            <a:spLocks noChangeArrowheads="1"/>
          </p:cNvSpPr>
          <p:nvPr/>
        </p:nvSpPr>
        <p:spPr bwMode="auto">
          <a:xfrm>
            <a:off x="0" y="0"/>
            <a:ext cx="1936750" cy="1079500"/>
          </a:xfrm>
          <a:prstGeom prst="rect">
            <a:avLst/>
          </a:prstGeom>
          <a:solidFill>
            <a:srgbClr val="0066CC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>
              <a:defRPr/>
            </a:pPr>
            <a:endParaRPr lang="ru-RU" sz="1700"/>
          </a:p>
        </p:txBody>
      </p:sp>
      <p:sp>
        <p:nvSpPr>
          <p:cNvPr id="271368" name="Rectangle 8"/>
          <p:cNvSpPr>
            <a:spLocks noChangeArrowheads="1"/>
          </p:cNvSpPr>
          <p:nvPr/>
        </p:nvSpPr>
        <p:spPr bwMode="auto">
          <a:xfrm>
            <a:off x="1943100" y="0"/>
            <a:ext cx="7200900" cy="1079500"/>
          </a:xfrm>
          <a:prstGeom prst="rect">
            <a:avLst/>
          </a:prstGeom>
          <a:solidFill>
            <a:srgbClr val="00336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>
              <a:defRPr/>
            </a:pPr>
            <a:endParaRPr lang="ru-RU" sz="1700"/>
          </a:p>
        </p:txBody>
      </p:sp>
      <p:sp>
        <p:nvSpPr>
          <p:cNvPr id="271369" name="Line 9"/>
          <p:cNvSpPr>
            <a:spLocks noChangeShapeType="1"/>
          </p:cNvSpPr>
          <p:nvPr/>
        </p:nvSpPr>
        <p:spPr bwMode="auto">
          <a:xfrm>
            <a:off x="1936750" y="0"/>
            <a:ext cx="0" cy="107950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>
              <a:defRPr/>
            </a:pPr>
            <a:endParaRPr lang="ru-RU" sz="1700"/>
          </a:p>
        </p:txBody>
      </p:sp>
      <p:sp>
        <p:nvSpPr>
          <p:cNvPr id="5128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2159000" y="0"/>
            <a:ext cx="6985000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71373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04788" y="6362700"/>
            <a:ext cx="148748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2000" b="1"/>
            </a:lvl1pPr>
          </a:lstStyle>
          <a:p>
            <a:pPr>
              <a:defRPr/>
            </a:pPr>
            <a:fld id="{2B0153B8-F8CD-4F1F-8E5B-3B54BA901F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271374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144713" y="6362700"/>
            <a:ext cx="67691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2000"/>
            </a:lvl1pPr>
          </a:lstStyle>
          <a:p>
            <a:pPr>
              <a:defRPr/>
            </a:pPr>
            <a:r>
              <a:rPr lang="ru-RU" smtClean="0"/>
              <a:t>Концепция развития системы теплоснабжения Санкт-Петербурга период до 2027 года </a:t>
            </a:r>
            <a:endParaRPr lang="ru-RU"/>
          </a:p>
        </p:txBody>
      </p:sp>
      <p:sp>
        <p:nvSpPr>
          <p:cNvPr id="271375" name="Rectangle 15"/>
          <p:cNvSpPr>
            <a:spLocks noChangeArrowheads="1"/>
          </p:cNvSpPr>
          <p:nvPr/>
        </p:nvSpPr>
        <p:spPr bwMode="auto">
          <a:xfrm>
            <a:off x="755650" y="7605713"/>
            <a:ext cx="4103688" cy="431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>
              <a:defRPr/>
            </a:pPr>
            <a:endParaRPr lang="ru-RU" sz="1700"/>
          </a:p>
        </p:txBody>
      </p:sp>
      <p:sp>
        <p:nvSpPr>
          <p:cNvPr id="271384" name="Line 24"/>
          <p:cNvSpPr>
            <a:spLocks noChangeShapeType="1"/>
          </p:cNvSpPr>
          <p:nvPr/>
        </p:nvSpPr>
        <p:spPr bwMode="auto">
          <a:xfrm>
            <a:off x="0" y="631507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>
              <a:defRPr/>
            </a:pPr>
            <a:endParaRPr lang="ru-RU" sz="1700"/>
          </a:p>
        </p:txBody>
      </p:sp>
      <p:sp>
        <p:nvSpPr>
          <p:cNvPr id="271385" name="Line 25"/>
          <p:cNvSpPr>
            <a:spLocks noChangeShapeType="1"/>
          </p:cNvSpPr>
          <p:nvPr/>
        </p:nvSpPr>
        <p:spPr bwMode="auto">
          <a:xfrm>
            <a:off x="0" y="1079500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>
              <a:defRPr/>
            </a:pPr>
            <a:endParaRPr lang="ru-RU" sz="1700"/>
          </a:p>
        </p:txBody>
      </p:sp>
      <p:pic>
        <p:nvPicPr>
          <p:cNvPr id="5134" name="Picture 26" descr="TransGazKazan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68275" y="128588"/>
            <a:ext cx="1560513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224" r:id="rId1"/>
    <p:sldLayoutId id="2147485223" r:id="rId2"/>
    <p:sldLayoutId id="2147485222" r:id="rId3"/>
    <p:sldLayoutId id="2147485221" r:id="rId4"/>
    <p:sldLayoutId id="2147485220" r:id="rId5"/>
    <p:sldLayoutId id="2147485219" r:id="rId6"/>
    <p:sldLayoutId id="2147485218" r:id="rId7"/>
    <p:sldLayoutId id="2147485217" r:id="rId8"/>
    <p:sldLayoutId id="2147485216" r:id="rId9"/>
    <p:sldLayoutId id="2147485215" r:id="rId10"/>
    <p:sldLayoutId id="2147485214" r:id="rId11"/>
  </p:sldLayoutIdLst>
  <p:transition>
    <p:wipe/>
  </p:transition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600" b="1">
          <a:solidFill>
            <a:srgbClr val="003366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386" name="Rectangle 2"/>
          <p:cNvSpPr>
            <a:spLocks noChangeArrowheads="1"/>
          </p:cNvSpPr>
          <p:nvPr/>
        </p:nvSpPr>
        <p:spPr bwMode="auto">
          <a:xfrm>
            <a:off x="1935163" y="1077913"/>
            <a:ext cx="7208837" cy="5262562"/>
          </a:xfrm>
          <a:prstGeom prst="rect">
            <a:avLst/>
          </a:prstGeom>
          <a:solidFill>
            <a:srgbClr val="0066CC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>
              <a:defRPr/>
            </a:pPr>
            <a:endParaRPr lang="ru-RU" sz="1700"/>
          </a:p>
        </p:txBody>
      </p:sp>
      <p:grpSp>
        <p:nvGrpSpPr>
          <p:cNvPr id="6147" name="Group 3"/>
          <p:cNvGrpSpPr>
            <a:grpSpLocks/>
          </p:cNvGrpSpPr>
          <p:nvPr/>
        </p:nvGrpSpPr>
        <p:grpSpPr bwMode="auto">
          <a:xfrm>
            <a:off x="0" y="6318250"/>
            <a:ext cx="9144000" cy="539750"/>
            <a:chOff x="0" y="3974"/>
            <a:chExt cx="5760" cy="340"/>
          </a:xfrm>
        </p:grpSpPr>
        <p:sp>
          <p:nvSpPr>
            <p:cNvPr id="272388" name="Rectangle 4"/>
            <p:cNvSpPr>
              <a:spLocks noChangeArrowheads="1"/>
            </p:cNvSpPr>
            <p:nvPr userDrawn="1"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>
                <a:defRPr/>
              </a:pPr>
              <a:endParaRPr lang="ru-RU" sz="1700"/>
            </a:p>
          </p:txBody>
        </p:sp>
        <p:sp>
          <p:nvSpPr>
            <p:cNvPr id="272389" name="Rectangle 5"/>
            <p:cNvSpPr>
              <a:spLocks noChangeArrowheads="1"/>
            </p:cNvSpPr>
            <p:nvPr userDrawn="1"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>
                <a:defRPr/>
              </a:pPr>
              <a:endParaRPr lang="ru-RU" sz="1700"/>
            </a:p>
          </p:txBody>
        </p:sp>
        <p:sp>
          <p:nvSpPr>
            <p:cNvPr id="272390" name="Line 6"/>
            <p:cNvSpPr>
              <a:spLocks noChangeShapeType="1"/>
            </p:cNvSpPr>
            <p:nvPr userDrawn="1"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>
                <a:defRPr/>
              </a:pPr>
              <a:endParaRPr lang="ru-RU" sz="1700"/>
            </a:p>
          </p:txBody>
        </p:sp>
      </p:grpSp>
      <p:sp>
        <p:nvSpPr>
          <p:cNvPr id="272391" name="Rectangle 7"/>
          <p:cNvSpPr>
            <a:spLocks noChangeArrowheads="1"/>
          </p:cNvSpPr>
          <p:nvPr/>
        </p:nvSpPr>
        <p:spPr bwMode="auto">
          <a:xfrm>
            <a:off x="0" y="0"/>
            <a:ext cx="1936750" cy="1079500"/>
          </a:xfrm>
          <a:prstGeom prst="rect">
            <a:avLst/>
          </a:prstGeom>
          <a:solidFill>
            <a:srgbClr val="0066CC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>
              <a:defRPr/>
            </a:pPr>
            <a:endParaRPr lang="ru-RU" sz="1700"/>
          </a:p>
        </p:txBody>
      </p:sp>
      <p:sp>
        <p:nvSpPr>
          <p:cNvPr id="272392" name="Rectangle 8"/>
          <p:cNvSpPr>
            <a:spLocks noChangeArrowheads="1"/>
          </p:cNvSpPr>
          <p:nvPr/>
        </p:nvSpPr>
        <p:spPr bwMode="auto">
          <a:xfrm>
            <a:off x="1943100" y="0"/>
            <a:ext cx="7200900" cy="1079500"/>
          </a:xfrm>
          <a:prstGeom prst="rect">
            <a:avLst/>
          </a:prstGeom>
          <a:solidFill>
            <a:srgbClr val="00336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>
              <a:defRPr/>
            </a:pPr>
            <a:endParaRPr lang="ru-RU" sz="1700"/>
          </a:p>
        </p:txBody>
      </p:sp>
      <p:sp>
        <p:nvSpPr>
          <p:cNvPr id="272393" name="Line 9"/>
          <p:cNvSpPr>
            <a:spLocks noChangeShapeType="1"/>
          </p:cNvSpPr>
          <p:nvPr/>
        </p:nvSpPr>
        <p:spPr bwMode="auto">
          <a:xfrm>
            <a:off x="1936750" y="0"/>
            <a:ext cx="0" cy="107950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>
              <a:defRPr/>
            </a:pPr>
            <a:endParaRPr lang="ru-RU" sz="1700"/>
          </a:p>
        </p:txBody>
      </p:sp>
      <p:sp>
        <p:nvSpPr>
          <p:cNvPr id="6151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2159000" y="0"/>
            <a:ext cx="6985000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6152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1082675"/>
            <a:ext cx="1936750" cy="522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16000" tIns="0" rIns="21600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</a:t>
            </a:r>
          </a:p>
          <a:p>
            <a:pPr lvl="0"/>
            <a:r>
              <a:rPr lang="ru-RU" smtClean="0"/>
              <a:t>текста</a:t>
            </a:r>
          </a:p>
        </p:txBody>
      </p:sp>
      <p:sp>
        <p:nvSpPr>
          <p:cNvPr id="27239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04788" y="6362700"/>
            <a:ext cx="148748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2000" b="1"/>
            </a:lvl1pPr>
          </a:lstStyle>
          <a:p>
            <a:pPr>
              <a:defRPr/>
            </a:pPr>
            <a:fld id="{89A75E73-FC18-41E2-90B1-9636C85214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272398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144713" y="6362700"/>
            <a:ext cx="67691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2000"/>
            </a:lvl1pPr>
          </a:lstStyle>
          <a:p>
            <a:pPr>
              <a:defRPr/>
            </a:pPr>
            <a:r>
              <a:rPr lang="ru-RU" smtClean="0"/>
              <a:t>Концепция развития системы теплоснабжения Санкт-Петербурга период до 2027 года </a:t>
            </a:r>
            <a:endParaRPr lang="ru-RU"/>
          </a:p>
        </p:txBody>
      </p:sp>
      <p:sp>
        <p:nvSpPr>
          <p:cNvPr id="272399" name="Rectangle 15"/>
          <p:cNvSpPr>
            <a:spLocks noChangeArrowheads="1"/>
          </p:cNvSpPr>
          <p:nvPr/>
        </p:nvSpPr>
        <p:spPr bwMode="auto">
          <a:xfrm>
            <a:off x="755650" y="7605713"/>
            <a:ext cx="4103688" cy="431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>
              <a:defRPr/>
            </a:pPr>
            <a:endParaRPr lang="ru-RU" sz="1700"/>
          </a:p>
        </p:txBody>
      </p:sp>
      <p:sp>
        <p:nvSpPr>
          <p:cNvPr id="272401" name="Line 17"/>
          <p:cNvSpPr>
            <a:spLocks noChangeShapeType="1"/>
          </p:cNvSpPr>
          <p:nvPr/>
        </p:nvSpPr>
        <p:spPr bwMode="auto">
          <a:xfrm>
            <a:off x="0" y="631507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>
              <a:defRPr/>
            </a:pPr>
            <a:endParaRPr lang="ru-RU" sz="1700"/>
          </a:p>
        </p:txBody>
      </p:sp>
      <p:sp>
        <p:nvSpPr>
          <p:cNvPr id="272402" name="Line 18"/>
          <p:cNvSpPr>
            <a:spLocks noChangeShapeType="1"/>
          </p:cNvSpPr>
          <p:nvPr/>
        </p:nvSpPr>
        <p:spPr bwMode="auto">
          <a:xfrm>
            <a:off x="0" y="1079500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>
              <a:defRPr/>
            </a:pPr>
            <a:endParaRPr lang="ru-RU" sz="1700"/>
          </a:p>
        </p:txBody>
      </p:sp>
      <p:pic>
        <p:nvPicPr>
          <p:cNvPr id="6158" name="Picture 20" descr="TransGazKazan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68275" y="128588"/>
            <a:ext cx="1560513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235" r:id="rId1"/>
    <p:sldLayoutId id="2147485234" r:id="rId2"/>
    <p:sldLayoutId id="2147485233" r:id="rId3"/>
    <p:sldLayoutId id="2147485232" r:id="rId4"/>
    <p:sldLayoutId id="2147485231" r:id="rId5"/>
    <p:sldLayoutId id="2147485230" r:id="rId6"/>
    <p:sldLayoutId id="2147485229" r:id="rId7"/>
    <p:sldLayoutId id="2147485228" r:id="rId8"/>
    <p:sldLayoutId id="2147485227" r:id="rId9"/>
    <p:sldLayoutId id="2147485226" r:id="rId10"/>
    <p:sldLayoutId id="2147485225" r:id="rId11"/>
  </p:sldLayoutIdLst>
  <p:transition>
    <p:wipe/>
  </p:transition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0"/>
        </a:spcAft>
        <a:buChar char="•"/>
        <a:defRPr sz="2600" b="1">
          <a:solidFill>
            <a:srgbClr val="003366"/>
          </a:solidFill>
          <a:latin typeface="+mn-lt"/>
          <a:ea typeface="+mn-ea"/>
          <a:cs typeface="+mn-cs"/>
        </a:defRPr>
      </a:lvl1pPr>
      <a:lvl2pPr marL="827088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235075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43063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458" name="Rectangle 2"/>
          <p:cNvSpPr>
            <a:spLocks noChangeArrowheads="1"/>
          </p:cNvSpPr>
          <p:nvPr/>
        </p:nvSpPr>
        <p:spPr bwMode="auto">
          <a:xfrm>
            <a:off x="3057525" y="1087438"/>
            <a:ext cx="6086475" cy="5251450"/>
          </a:xfrm>
          <a:prstGeom prst="rect">
            <a:avLst/>
          </a:prstGeom>
          <a:solidFill>
            <a:srgbClr val="0066CC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>
              <a:defRPr/>
            </a:pPr>
            <a:endParaRPr lang="ru-RU" sz="1700"/>
          </a:p>
        </p:txBody>
      </p:sp>
      <p:grpSp>
        <p:nvGrpSpPr>
          <p:cNvPr id="7171" name="Group 3"/>
          <p:cNvGrpSpPr>
            <a:grpSpLocks/>
          </p:cNvGrpSpPr>
          <p:nvPr/>
        </p:nvGrpSpPr>
        <p:grpSpPr bwMode="auto">
          <a:xfrm>
            <a:off x="0" y="6318250"/>
            <a:ext cx="9144000" cy="539750"/>
            <a:chOff x="0" y="3974"/>
            <a:chExt cx="5760" cy="340"/>
          </a:xfrm>
        </p:grpSpPr>
        <p:sp>
          <p:nvSpPr>
            <p:cNvPr id="275460" name="Rectangle 4"/>
            <p:cNvSpPr>
              <a:spLocks noChangeArrowheads="1"/>
            </p:cNvSpPr>
            <p:nvPr userDrawn="1"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>
                <a:defRPr/>
              </a:pPr>
              <a:endParaRPr lang="ru-RU" sz="1700"/>
            </a:p>
          </p:txBody>
        </p:sp>
        <p:sp>
          <p:nvSpPr>
            <p:cNvPr id="275461" name="Rectangle 5"/>
            <p:cNvSpPr>
              <a:spLocks noChangeArrowheads="1"/>
            </p:cNvSpPr>
            <p:nvPr userDrawn="1"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>
                <a:defRPr/>
              </a:pPr>
              <a:endParaRPr lang="ru-RU" sz="1700"/>
            </a:p>
          </p:txBody>
        </p:sp>
        <p:sp>
          <p:nvSpPr>
            <p:cNvPr id="275462" name="Line 6"/>
            <p:cNvSpPr>
              <a:spLocks noChangeShapeType="1"/>
            </p:cNvSpPr>
            <p:nvPr userDrawn="1"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>
                <a:defRPr/>
              </a:pPr>
              <a:endParaRPr lang="ru-RU" sz="1700"/>
            </a:p>
          </p:txBody>
        </p:sp>
      </p:grpSp>
      <p:sp>
        <p:nvSpPr>
          <p:cNvPr id="275463" name="Rectangle 7"/>
          <p:cNvSpPr>
            <a:spLocks noChangeArrowheads="1"/>
          </p:cNvSpPr>
          <p:nvPr/>
        </p:nvSpPr>
        <p:spPr bwMode="auto">
          <a:xfrm>
            <a:off x="0" y="0"/>
            <a:ext cx="1936750" cy="1079500"/>
          </a:xfrm>
          <a:prstGeom prst="rect">
            <a:avLst/>
          </a:prstGeom>
          <a:solidFill>
            <a:srgbClr val="0066CC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>
              <a:defRPr/>
            </a:pPr>
            <a:endParaRPr lang="ru-RU" sz="1700"/>
          </a:p>
        </p:txBody>
      </p:sp>
      <p:sp>
        <p:nvSpPr>
          <p:cNvPr id="275464" name="Rectangle 8"/>
          <p:cNvSpPr>
            <a:spLocks noChangeArrowheads="1"/>
          </p:cNvSpPr>
          <p:nvPr/>
        </p:nvSpPr>
        <p:spPr bwMode="auto">
          <a:xfrm>
            <a:off x="1943100" y="0"/>
            <a:ext cx="7200900" cy="1079500"/>
          </a:xfrm>
          <a:prstGeom prst="rect">
            <a:avLst/>
          </a:prstGeom>
          <a:solidFill>
            <a:srgbClr val="00336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>
              <a:defRPr/>
            </a:pPr>
            <a:endParaRPr lang="ru-RU" sz="1700"/>
          </a:p>
        </p:txBody>
      </p:sp>
      <p:sp>
        <p:nvSpPr>
          <p:cNvPr id="275465" name="Line 9"/>
          <p:cNvSpPr>
            <a:spLocks noChangeShapeType="1"/>
          </p:cNvSpPr>
          <p:nvPr/>
        </p:nvSpPr>
        <p:spPr bwMode="auto">
          <a:xfrm>
            <a:off x="1936750" y="0"/>
            <a:ext cx="0" cy="107950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>
              <a:defRPr/>
            </a:pPr>
            <a:endParaRPr lang="ru-RU" sz="1700"/>
          </a:p>
        </p:txBody>
      </p:sp>
      <p:sp>
        <p:nvSpPr>
          <p:cNvPr id="7175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2159000" y="0"/>
            <a:ext cx="6985000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7176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1100138"/>
            <a:ext cx="3059113" cy="522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16000" tIns="0" rIns="21600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</a:t>
            </a:r>
          </a:p>
          <a:p>
            <a:pPr lvl="0"/>
            <a:r>
              <a:rPr lang="ru-RU" smtClean="0"/>
              <a:t>текста</a:t>
            </a:r>
          </a:p>
        </p:txBody>
      </p:sp>
      <p:sp>
        <p:nvSpPr>
          <p:cNvPr id="275468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04788" y="6362700"/>
            <a:ext cx="148748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2000" b="1"/>
            </a:lvl1pPr>
          </a:lstStyle>
          <a:p>
            <a:pPr>
              <a:defRPr/>
            </a:pPr>
            <a:fld id="{7045C04F-2B28-481C-A68A-D848A36A10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275469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144713" y="6362700"/>
            <a:ext cx="67691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2000"/>
            </a:lvl1pPr>
          </a:lstStyle>
          <a:p>
            <a:pPr>
              <a:defRPr/>
            </a:pPr>
            <a:r>
              <a:rPr lang="ru-RU" smtClean="0"/>
              <a:t>Концепция развития системы теплоснабжения Санкт-Петербурга период до 2027 года </a:t>
            </a:r>
            <a:endParaRPr lang="ru-RU"/>
          </a:p>
        </p:txBody>
      </p:sp>
      <p:sp>
        <p:nvSpPr>
          <p:cNvPr id="275470" name="Rectangle 14"/>
          <p:cNvSpPr>
            <a:spLocks noChangeArrowheads="1"/>
          </p:cNvSpPr>
          <p:nvPr/>
        </p:nvSpPr>
        <p:spPr bwMode="auto">
          <a:xfrm>
            <a:off x="755650" y="7605713"/>
            <a:ext cx="4103688" cy="431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>
              <a:defRPr/>
            </a:pPr>
            <a:endParaRPr lang="ru-RU" sz="1700"/>
          </a:p>
        </p:txBody>
      </p:sp>
      <p:sp>
        <p:nvSpPr>
          <p:cNvPr id="275472" name="Line 16"/>
          <p:cNvSpPr>
            <a:spLocks noChangeShapeType="1"/>
          </p:cNvSpPr>
          <p:nvPr/>
        </p:nvSpPr>
        <p:spPr bwMode="auto">
          <a:xfrm>
            <a:off x="0" y="631507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>
              <a:defRPr/>
            </a:pPr>
            <a:endParaRPr lang="ru-RU" sz="1700"/>
          </a:p>
        </p:txBody>
      </p:sp>
      <p:sp>
        <p:nvSpPr>
          <p:cNvPr id="275473" name="Line 17"/>
          <p:cNvSpPr>
            <a:spLocks noChangeShapeType="1"/>
          </p:cNvSpPr>
          <p:nvPr/>
        </p:nvSpPr>
        <p:spPr bwMode="auto">
          <a:xfrm>
            <a:off x="0" y="1079500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>
              <a:defRPr/>
            </a:pPr>
            <a:endParaRPr lang="ru-RU" sz="1700"/>
          </a:p>
        </p:txBody>
      </p:sp>
      <p:pic>
        <p:nvPicPr>
          <p:cNvPr id="7182" name="Picture 19" descr="TransGazKazan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68275" y="128588"/>
            <a:ext cx="1560513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246" r:id="rId1"/>
    <p:sldLayoutId id="2147485245" r:id="rId2"/>
    <p:sldLayoutId id="2147485244" r:id="rId3"/>
    <p:sldLayoutId id="2147485243" r:id="rId4"/>
    <p:sldLayoutId id="2147485242" r:id="rId5"/>
    <p:sldLayoutId id="2147485241" r:id="rId6"/>
    <p:sldLayoutId id="2147485240" r:id="rId7"/>
    <p:sldLayoutId id="2147485239" r:id="rId8"/>
    <p:sldLayoutId id="2147485238" r:id="rId9"/>
    <p:sldLayoutId id="2147485237" r:id="rId10"/>
    <p:sldLayoutId id="2147485236" r:id="rId11"/>
  </p:sldLayoutIdLst>
  <p:transition>
    <p:wipe/>
  </p:transition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0"/>
        </a:spcAft>
        <a:buChar char="•"/>
        <a:defRPr sz="2600" b="1">
          <a:solidFill>
            <a:srgbClr val="003366"/>
          </a:solidFill>
          <a:latin typeface="+mn-lt"/>
          <a:ea typeface="+mn-ea"/>
          <a:cs typeface="+mn-cs"/>
        </a:defRPr>
      </a:lvl1pPr>
      <a:lvl2pPr marL="827088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235075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43063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619" name="Rectangle 3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66CC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>
              <a:defRPr/>
            </a:pPr>
            <a:endParaRPr lang="ru-RU" sz="1700"/>
          </a:p>
        </p:txBody>
      </p:sp>
      <p:grpSp>
        <p:nvGrpSpPr>
          <p:cNvPr id="8195" name="Group 4"/>
          <p:cNvGrpSpPr>
            <a:grpSpLocks/>
          </p:cNvGrpSpPr>
          <p:nvPr/>
        </p:nvGrpSpPr>
        <p:grpSpPr bwMode="auto">
          <a:xfrm>
            <a:off x="0" y="6318250"/>
            <a:ext cx="9144000" cy="539750"/>
            <a:chOff x="0" y="3974"/>
            <a:chExt cx="5760" cy="340"/>
          </a:xfrm>
        </p:grpSpPr>
        <p:sp>
          <p:nvSpPr>
            <p:cNvPr id="367621" name="Rectangle 5"/>
            <p:cNvSpPr>
              <a:spLocks noChangeArrowheads="1"/>
            </p:cNvSpPr>
            <p:nvPr userDrawn="1"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>
                <a:defRPr/>
              </a:pPr>
              <a:endParaRPr lang="ru-RU" sz="1700"/>
            </a:p>
          </p:txBody>
        </p:sp>
        <p:sp>
          <p:nvSpPr>
            <p:cNvPr id="367622" name="Rectangle 6"/>
            <p:cNvSpPr>
              <a:spLocks noChangeArrowheads="1"/>
            </p:cNvSpPr>
            <p:nvPr userDrawn="1"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>
                <a:defRPr/>
              </a:pPr>
              <a:endParaRPr lang="ru-RU" sz="1700"/>
            </a:p>
          </p:txBody>
        </p:sp>
        <p:sp>
          <p:nvSpPr>
            <p:cNvPr id="367623" name="Line 7"/>
            <p:cNvSpPr>
              <a:spLocks noChangeShapeType="1"/>
            </p:cNvSpPr>
            <p:nvPr userDrawn="1"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>
                <a:defRPr/>
              </a:pPr>
              <a:endParaRPr lang="ru-RU" sz="1700"/>
            </a:p>
          </p:txBody>
        </p:sp>
      </p:grpSp>
      <p:sp>
        <p:nvSpPr>
          <p:cNvPr id="367624" name="Rectangle 8"/>
          <p:cNvSpPr>
            <a:spLocks noChangeArrowheads="1"/>
          </p:cNvSpPr>
          <p:nvPr/>
        </p:nvSpPr>
        <p:spPr bwMode="auto">
          <a:xfrm>
            <a:off x="0" y="0"/>
            <a:ext cx="1936750" cy="1079500"/>
          </a:xfrm>
          <a:prstGeom prst="rect">
            <a:avLst/>
          </a:prstGeom>
          <a:solidFill>
            <a:srgbClr val="0066CC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>
              <a:defRPr/>
            </a:pPr>
            <a:endParaRPr lang="ru-RU" sz="1700"/>
          </a:p>
        </p:txBody>
      </p:sp>
      <p:sp>
        <p:nvSpPr>
          <p:cNvPr id="367625" name="Rectangle 9"/>
          <p:cNvSpPr>
            <a:spLocks noChangeArrowheads="1"/>
          </p:cNvSpPr>
          <p:nvPr/>
        </p:nvSpPr>
        <p:spPr bwMode="auto">
          <a:xfrm>
            <a:off x="1943100" y="0"/>
            <a:ext cx="7200900" cy="1079500"/>
          </a:xfrm>
          <a:prstGeom prst="rect">
            <a:avLst/>
          </a:prstGeom>
          <a:solidFill>
            <a:srgbClr val="00336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>
              <a:defRPr/>
            </a:pPr>
            <a:endParaRPr lang="ru-RU" sz="1700"/>
          </a:p>
        </p:txBody>
      </p:sp>
      <p:sp>
        <p:nvSpPr>
          <p:cNvPr id="367626" name="Line 10"/>
          <p:cNvSpPr>
            <a:spLocks noChangeShapeType="1"/>
          </p:cNvSpPr>
          <p:nvPr/>
        </p:nvSpPr>
        <p:spPr bwMode="auto">
          <a:xfrm>
            <a:off x="1936750" y="0"/>
            <a:ext cx="0" cy="107950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>
              <a:defRPr/>
            </a:pPr>
            <a:endParaRPr lang="ru-RU" sz="1700"/>
          </a:p>
        </p:txBody>
      </p:sp>
      <p:sp>
        <p:nvSpPr>
          <p:cNvPr id="8199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2159000" y="0"/>
            <a:ext cx="6985000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67629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144713" y="6362700"/>
            <a:ext cx="67691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2000"/>
            </a:lvl1pPr>
          </a:lstStyle>
          <a:p>
            <a:pPr>
              <a:defRPr/>
            </a:pPr>
            <a:r>
              <a:rPr lang="ru-RU" smtClean="0"/>
              <a:t>Концепция развития системы теплоснабжения Санкт-Петербурга период до 2027 года </a:t>
            </a:r>
            <a:endParaRPr lang="ru-RU"/>
          </a:p>
        </p:txBody>
      </p:sp>
      <p:sp>
        <p:nvSpPr>
          <p:cNvPr id="367630" name="Rectangle 14"/>
          <p:cNvSpPr>
            <a:spLocks noChangeArrowheads="1"/>
          </p:cNvSpPr>
          <p:nvPr/>
        </p:nvSpPr>
        <p:spPr bwMode="auto">
          <a:xfrm>
            <a:off x="755650" y="7605713"/>
            <a:ext cx="4103688" cy="431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>
              <a:defRPr/>
            </a:pPr>
            <a:endParaRPr lang="ru-RU" sz="1700"/>
          </a:p>
        </p:txBody>
      </p:sp>
      <p:sp>
        <p:nvSpPr>
          <p:cNvPr id="367632" name="Line 16"/>
          <p:cNvSpPr>
            <a:spLocks noChangeShapeType="1"/>
          </p:cNvSpPr>
          <p:nvPr/>
        </p:nvSpPr>
        <p:spPr bwMode="auto">
          <a:xfrm>
            <a:off x="0" y="631507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>
              <a:defRPr/>
            </a:pPr>
            <a:endParaRPr lang="ru-RU" sz="1700"/>
          </a:p>
        </p:txBody>
      </p:sp>
      <p:sp>
        <p:nvSpPr>
          <p:cNvPr id="367633" name="Line 17"/>
          <p:cNvSpPr>
            <a:spLocks noChangeShapeType="1"/>
          </p:cNvSpPr>
          <p:nvPr/>
        </p:nvSpPr>
        <p:spPr bwMode="auto">
          <a:xfrm>
            <a:off x="0" y="1079500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>
              <a:defRPr/>
            </a:pPr>
            <a:endParaRPr lang="ru-RU" sz="1700"/>
          </a:p>
        </p:txBody>
      </p:sp>
      <p:pic>
        <p:nvPicPr>
          <p:cNvPr id="8204" name="Picture 18" descr="TransGazKazan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68275" y="128588"/>
            <a:ext cx="1560513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257" r:id="rId1"/>
    <p:sldLayoutId id="2147485256" r:id="rId2"/>
    <p:sldLayoutId id="2147485255" r:id="rId3"/>
    <p:sldLayoutId id="2147485254" r:id="rId4"/>
    <p:sldLayoutId id="2147485253" r:id="rId5"/>
    <p:sldLayoutId id="2147485252" r:id="rId6"/>
    <p:sldLayoutId id="2147485251" r:id="rId7"/>
    <p:sldLayoutId id="2147485250" r:id="rId8"/>
    <p:sldLayoutId id="2147485249" r:id="rId9"/>
    <p:sldLayoutId id="2147485248" r:id="rId10"/>
    <p:sldLayoutId id="2147485247" r:id="rId11"/>
  </p:sldLayoutIdLst>
  <p:transition>
    <p:wipe/>
  </p:transition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600" b="1">
          <a:solidFill>
            <a:srgbClr val="003366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38" name="Rectangle 30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66CC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>
              <a:defRPr/>
            </a:pPr>
            <a:endParaRPr lang="ru-RU" sz="1700"/>
          </a:p>
        </p:txBody>
      </p:sp>
      <p:sp>
        <p:nvSpPr>
          <p:cNvPr id="171017" name="Rectangle 9"/>
          <p:cNvSpPr>
            <a:spLocks noChangeArrowheads="1"/>
          </p:cNvSpPr>
          <p:nvPr/>
        </p:nvSpPr>
        <p:spPr bwMode="auto">
          <a:xfrm>
            <a:off x="0" y="6313488"/>
            <a:ext cx="9144000" cy="544512"/>
          </a:xfrm>
          <a:prstGeom prst="rect">
            <a:avLst/>
          </a:prstGeom>
          <a:solidFill>
            <a:srgbClr val="00336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>
              <a:defRPr/>
            </a:pPr>
            <a:endParaRPr lang="ru-RU" sz="1700"/>
          </a:p>
        </p:txBody>
      </p:sp>
      <p:sp>
        <p:nvSpPr>
          <p:cNvPr id="171021" name="Rectangle 13"/>
          <p:cNvSpPr>
            <a:spLocks noChangeArrowheads="1"/>
          </p:cNvSpPr>
          <p:nvPr/>
        </p:nvSpPr>
        <p:spPr bwMode="auto">
          <a:xfrm>
            <a:off x="0" y="0"/>
            <a:ext cx="1936750" cy="1079500"/>
          </a:xfrm>
          <a:prstGeom prst="rect">
            <a:avLst/>
          </a:prstGeom>
          <a:solidFill>
            <a:srgbClr val="0066CC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>
              <a:defRPr/>
            </a:pPr>
            <a:endParaRPr lang="ru-RU" sz="1700"/>
          </a:p>
        </p:txBody>
      </p:sp>
      <p:sp>
        <p:nvSpPr>
          <p:cNvPr id="171022" name="Rectangle 14"/>
          <p:cNvSpPr>
            <a:spLocks noChangeArrowheads="1"/>
          </p:cNvSpPr>
          <p:nvPr/>
        </p:nvSpPr>
        <p:spPr bwMode="auto">
          <a:xfrm>
            <a:off x="1943100" y="0"/>
            <a:ext cx="7200900" cy="1079500"/>
          </a:xfrm>
          <a:prstGeom prst="rect">
            <a:avLst/>
          </a:prstGeom>
          <a:solidFill>
            <a:srgbClr val="3399FF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>
              <a:defRPr/>
            </a:pPr>
            <a:endParaRPr lang="ru-RU" sz="1700"/>
          </a:p>
        </p:txBody>
      </p:sp>
      <p:sp>
        <p:nvSpPr>
          <p:cNvPr id="171023" name="Line 15"/>
          <p:cNvSpPr>
            <a:spLocks noChangeShapeType="1"/>
          </p:cNvSpPr>
          <p:nvPr/>
        </p:nvSpPr>
        <p:spPr bwMode="auto">
          <a:xfrm>
            <a:off x="1936750" y="0"/>
            <a:ext cx="0" cy="107950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>
              <a:defRPr/>
            </a:pPr>
            <a:endParaRPr lang="ru-RU" sz="1700"/>
          </a:p>
        </p:txBody>
      </p:sp>
      <p:sp>
        <p:nvSpPr>
          <p:cNvPr id="171041" name="Line 33"/>
          <p:cNvSpPr>
            <a:spLocks noChangeShapeType="1"/>
          </p:cNvSpPr>
          <p:nvPr/>
        </p:nvSpPr>
        <p:spPr bwMode="auto">
          <a:xfrm>
            <a:off x="0" y="1079500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>
              <a:defRPr/>
            </a:pPr>
            <a:endParaRPr lang="ru-RU" sz="1700"/>
          </a:p>
        </p:txBody>
      </p:sp>
      <p:sp>
        <p:nvSpPr>
          <p:cNvPr id="171042" name="Line 34"/>
          <p:cNvSpPr>
            <a:spLocks noChangeShapeType="1"/>
          </p:cNvSpPr>
          <p:nvPr/>
        </p:nvSpPr>
        <p:spPr bwMode="auto">
          <a:xfrm>
            <a:off x="0" y="631507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>
              <a:defRPr/>
            </a:pPr>
            <a:endParaRPr lang="ru-RU" sz="1700"/>
          </a:p>
        </p:txBody>
      </p:sp>
      <p:pic>
        <p:nvPicPr>
          <p:cNvPr id="9225" name="Picture 35" descr="TransGazKazan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68275" y="128588"/>
            <a:ext cx="1560513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268" r:id="rId1"/>
    <p:sldLayoutId id="2147485267" r:id="rId2"/>
    <p:sldLayoutId id="2147485266" r:id="rId3"/>
    <p:sldLayoutId id="2147485265" r:id="rId4"/>
    <p:sldLayoutId id="2147485264" r:id="rId5"/>
    <p:sldLayoutId id="2147485263" r:id="rId6"/>
    <p:sldLayoutId id="2147485262" r:id="rId7"/>
    <p:sldLayoutId id="2147485261" r:id="rId8"/>
    <p:sldLayoutId id="2147485260" r:id="rId9"/>
    <p:sldLayoutId id="2147485259" r:id="rId10"/>
    <p:sldLayoutId id="2147485258" r:id="rId11"/>
  </p:sldLayoutIdLst>
  <p:transition>
    <p:wipe/>
  </p:transition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base.garant.ru/12174237/#block_10000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6.xml"/><Relationship Id="rId5" Type="http://schemas.openxmlformats.org/officeDocument/2006/relationships/chart" Target="../charts/chart5.xml"/><Relationship Id="rId4" Type="http://schemas.openxmlformats.org/officeDocument/2006/relationships/chart" Target="../charts/char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91343" y="6334780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dirty="0"/>
              <a:t>Ежегодная актуализация  схемы теплоснабжения города </a:t>
            </a:r>
          </a:p>
          <a:p>
            <a:pPr algn="ctr">
              <a:defRPr/>
            </a:pPr>
            <a:r>
              <a:rPr lang="ru-RU" b="1" dirty="0"/>
              <a:t>Санкт-Петербурга на 2017, 2018, 2019 годы</a:t>
            </a:r>
            <a:endParaRPr lang="ru-RU" dirty="0"/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4294967295"/>
          </p:nvPr>
        </p:nvSpPr>
        <p:spPr>
          <a:xfrm>
            <a:off x="1" y="6316717"/>
            <a:ext cx="1924050" cy="54128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92075" algn="ctr">
              <a:defRPr/>
            </a:pPr>
            <a:fld id="{74AE6560-B16E-451C-B314-4FA6E52BE64D}" type="slidenum">
              <a:rPr lang="ru-RU" sz="160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pPr marL="92075" algn="ctr">
                <a:defRPr/>
              </a:pPr>
              <a:t>1</a:t>
            </a:fld>
            <a:endParaRPr lang="ru-RU" sz="1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Заголовок 2"/>
          <p:cNvSpPr txBox="1">
            <a:spLocks/>
          </p:cNvSpPr>
          <p:nvPr/>
        </p:nvSpPr>
        <p:spPr bwMode="auto">
          <a:xfrm>
            <a:off x="741216" y="2109338"/>
            <a:ext cx="8011486" cy="17784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algn="ctr"/>
            <a:r>
              <a:rPr lang="ru-RU" sz="3600" b="1" dirty="0" smtClean="0">
                <a:solidFill>
                  <a:schemeClr val="tx1"/>
                </a:solidFill>
              </a:rPr>
              <a:t>Методика расчета фактического потребления тепловой энергии</a:t>
            </a:r>
            <a:endParaRPr lang="ru-RU" sz="3600" b="1" dirty="0">
              <a:solidFill>
                <a:schemeClr val="tx1"/>
              </a:solidFill>
            </a:endParaRPr>
          </a:p>
        </p:txBody>
      </p:sp>
      <p:sp>
        <p:nvSpPr>
          <p:cNvPr id="5" name="Подзаголовок 1"/>
          <p:cNvSpPr txBox="1">
            <a:spLocks/>
          </p:cNvSpPr>
          <p:nvPr/>
        </p:nvSpPr>
        <p:spPr bwMode="auto">
          <a:xfrm>
            <a:off x="4934465" y="4440193"/>
            <a:ext cx="3818237" cy="11409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16000" tIns="0" rIns="216000" bIns="0" numCol="1" anchor="ctr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600" b="1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buNone/>
            </a:pPr>
            <a:r>
              <a:rPr lang="ru-RU" sz="2000" kern="0" dirty="0" smtClean="0">
                <a:solidFill>
                  <a:schemeClr val="tx1"/>
                </a:solidFill>
              </a:rPr>
              <a:t>Докладчик Горшков А.С.</a:t>
            </a:r>
            <a:endParaRPr lang="ru-RU" sz="2000" kern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0723066"/>
      </p:ext>
    </p:extLst>
  </p:cSld>
  <p:clrMapOvr>
    <a:masterClrMapping/>
  </p:clrMapOvr>
  <p:transition spd="slow" advClick="0" advTm="500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8543" y="0"/>
            <a:ext cx="5246913" cy="1009650"/>
          </a:xfrm>
        </p:spPr>
        <p:txBody>
          <a:bodyPr/>
          <a:lstStyle/>
          <a:p>
            <a:pPr algn="ctr"/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Пример расчета (продолжение)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0" y="1079500"/>
                <a:ext cx="9144000" cy="5245100"/>
              </a:xfrm>
            </p:spPr>
            <p:txBody>
              <a:bodyPr/>
              <a:lstStyle/>
              <a:p>
                <a:r>
                  <a:rPr lang="ru-RU" sz="2000" b="0" dirty="0"/>
                  <a:t>По отображаемым данным определена приближенная функциональная линейная зависимость (</a:t>
                </a:r>
                <a:r>
                  <a:rPr lang="ru-RU" sz="2000" b="0" dirty="0" smtClean="0"/>
                  <a:t>рисунок), </a:t>
                </a:r>
                <a:r>
                  <a:rPr lang="ru-RU" sz="2000" b="0" dirty="0"/>
                  <a:t>позволяющая найти прямую линию, максимально приближенную к точкам данных с узла учета тепловой энергии.</a:t>
                </a:r>
              </a:p>
              <a:p>
                <a:r>
                  <a:rPr lang="ru-RU" sz="2000" b="0" dirty="0"/>
                  <a:t>Минимальная температура наружного воздуха за рассматриваемый период составила </a:t>
                </a:r>
                <a:r>
                  <a:rPr lang="ru-RU" sz="2000" dirty="0"/>
                  <a:t>минус </a:t>
                </a:r>
                <a:r>
                  <a:rPr lang="ru-RU" sz="2000" dirty="0" smtClean="0"/>
                  <a:t>22,1 </a:t>
                </a:r>
                <a:r>
                  <a:rPr lang="ru-RU" sz="2000" dirty="0"/>
                  <a:t>ºС</a:t>
                </a:r>
                <a:r>
                  <a:rPr lang="ru-RU" sz="2000" b="0" dirty="0"/>
                  <a:t>.</a:t>
                </a:r>
              </a:p>
              <a:p>
                <a:r>
                  <a:rPr lang="ru-RU" sz="2000" b="0" dirty="0"/>
                  <a:t>Расчетную (для проектирования систем отопления) температуру наружного воздуха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000" b="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ru-RU" sz="2000" b="0" i="1">
                            <a:latin typeface="Cambria Math" panose="02040503050406030204" pitchFamily="18" charset="0"/>
                          </a:rPr>
                          <m:t>нар</m:t>
                        </m:r>
                      </m:sub>
                    </m:sSub>
                  </m:oMath>
                </a14:m>
                <a:r>
                  <a:rPr lang="ru-RU" sz="2000" b="0" dirty="0"/>
                  <a:t>= </a:t>
                </a:r>
                <a:r>
                  <a:rPr lang="ru-RU" sz="2000" dirty="0"/>
                  <a:t>минус 24 ºС </a:t>
                </a:r>
                <a:r>
                  <a:rPr lang="ru-RU" sz="2000" b="0" dirty="0"/>
                  <a:t>подставим в полученное уравнение прямой:</a:t>
                </a:r>
              </a:p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ru-RU" sz="2000" b="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acc>
                          <m:accPr>
                            <m:chr m:val="̅"/>
                            <m:ctrlPr>
                              <a:rPr lang="ru-RU" sz="2000" b="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b="0" i="1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</m:acc>
                      </m:e>
                      <m:sub>
                        <m:r>
                          <a:rPr lang="ru-RU" sz="2000" b="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ru-RU" sz="2000" b="0" i="1">
                            <a:latin typeface="Cambria Math" panose="02040503050406030204" pitchFamily="18" charset="0"/>
                          </a:rPr>
                          <m:t>ч</m:t>
                        </m:r>
                      </m:sup>
                    </m:sSubSup>
                    <m:r>
                      <a:rPr lang="ru-RU" sz="2000" b="0" i="1">
                        <a:latin typeface="Cambria Math" panose="02040503050406030204" pitchFamily="18" charset="0"/>
                      </a:rPr>
                      <m:t>=0,10509−0,00409×</m:t>
                    </m:r>
                    <m:sSub>
                      <m:sSubPr>
                        <m:ctrlPr>
                          <a:rPr lang="ru-RU" sz="2000" b="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ru-RU" sz="2000" b="0" i="1">
                            <a:latin typeface="Cambria Math" panose="02040503050406030204" pitchFamily="18" charset="0"/>
                          </a:rPr>
                          <m:t>нар</m:t>
                        </m:r>
                      </m:sub>
                    </m:sSub>
                  </m:oMath>
                </a14:m>
                <a:r>
                  <a:rPr lang="ru-RU" sz="2000" b="0" dirty="0"/>
                  <a:t>                                                                          </a:t>
                </a:r>
                <a:r>
                  <a:rPr lang="ru-RU" sz="2000" b="0" dirty="0" smtClean="0"/>
                  <a:t>         (3)</a:t>
                </a:r>
                <a:endParaRPr lang="ru-RU" sz="2000" b="0" dirty="0"/>
              </a:p>
              <a:p>
                <a:r>
                  <a:rPr lang="ru-RU" sz="2000" b="0" dirty="0"/>
                  <a:t>Получим максимальную тепловую нагрузку системы водяного отопления рассматриваемого объекта теплопотребления, установленную по результатам показаний прибора учета тепловой энергии: </a:t>
                </a:r>
              </a:p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ru-RU" sz="2000" b="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acc>
                          <m:accPr>
                            <m:chr m:val="̅"/>
                            <m:ctrlPr>
                              <a:rPr lang="ru-RU" sz="2000" b="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b="0" i="1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</m:acc>
                      </m:e>
                      <m:sub>
                        <m:r>
                          <a:rPr lang="ru-RU" sz="2000" b="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ru-RU" sz="2000" b="0" i="1">
                            <a:latin typeface="Cambria Math" panose="02040503050406030204" pitchFamily="18" charset="0"/>
                          </a:rPr>
                          <m:t>ч</m:t>
                        </m:r>
                      </m:sup>
                    </m:sSubSup>
                    <m:r>
                      <a:rPr lang="ru-RU" sz="2000" b="0" i="1">
                        <a:latin typeface="Cambria Math" panose="02040503050406030204" pitchFamily="18" charset="0"/>
                      </a:rPr>
                      <m:t>=0,10509−0,00409×</m:t>
                    </m:r>
                    <m:d>
                      <m:dPr>
                        <m:ctrlPr>
                          <a:rPr lang="ru-RU" sz="2000" b="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ru-RU" sz="2000" b="0" i="1">
                            <a:latin typeface="Cambria Math" panose="02040503050406030204" pitchFamily="18" charset="0"/>
                          </a:rPr>
                          <m:t>−24</m:t>
                        </m:r>
                      </m:e>
                    </m:d>
                    <m:r>
                      <a:rPr lang="ru-RU" sz="2000" b="0" i="1">
                        <a:latin typeface="Cambria Math" panose="02040503050406030204" pitchFamily="18" charset="0"/>
                      </a:rPr>
                      <m:t>=0,20325 </m:t>
                    </m:r>
                    <m:d>
                      <m:dPr>
                        <m:ctrlPr>
                          <a:rPr lang="ru-RU" sz="2000" b="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ru-RU" sz="2000" b="0" i="1">
                            <a:latin typeface="Cambria Math" panose="02040503050406030204" pitchFamily="18" charset="0"/>
                          </a:rPr>
                          <m:t>Гкал/час</m:t>
                        </m:r>
                      </m:e>
                    </m:d>
                    <m:r>
                      <a:rPr lang="ru-RU" sz="2000" b="0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ru-RU" sz="2000" b="0" dirty="0"/>
                  <a:t> </a:t>
                </a:r>
              </a:p>
              <a:p>
                <a:r>
                  <a:rPr lang="ru-RU" sz="2000" b="0" dirty="0"/>
                  <a:t>Полученное значение округляем до третьего знака после разделителя: </a:t>
                </a:r>
                <a:r>
                  <a:rPr lang="ru-RU" sz="2000" dirty="0"/>
                  <a:t>0,203 Гкал/час</a:t>
                </a:r>
                <a:r>
                  <a:rPr lang="ru-RU" sz="2000" b="0" dirty="0"/>
                  <a:t>. </a:t>
                </a:r>
              </a:p>
              <a:p>
                <a:endParaRPr lang="ru-RU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1079500"/>
                <a:ext cx="9144000" cy="5245100"/>
              </a:xfrm>
              <a:blipFill rotWithShape="1">
                <a:blip r:embed="rId3"/>
                <a:stretch>
                  <a:fillRect l="-600" t="-581" r="-2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>
              <a:defRPr/>
            </a:pPr>
            <a:fld id="{1C4EB330-8D57-4037-AD6F-B1B13D35574A}" type="slidenum">
              <a:rPr lang="ru-RU" sz="1600" smtClean="0">
                <a:latin typeface="Arial" panose="020B0604020202020204" pitchFamily="34" charset="0"/>
                <a:cs typeface="Arial" panose="020B0604020202020204" pitchFamily="34" charset="0"/>
              </a:rPr>
              <a:pPr algn="ctr">
                <a:defRPr/>
              </a:pPr>
              <a:t>10</a:t>
            </a:fld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091343" y="6334780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dirty="0"/>
              <a:t>Ежегодная актуализация  схемы теплоснабжения города </a:t>
            </a:r>
          </a:p>
          <a:p>
            <a:pPr algn="ctr">
              <a:defRPr/>
            </a:pPr>
            <a:r>
              <a:rPr lang="ru-RU" b="1" dirty="0"/>
              <a:t>Санкт-Петербурга на 2017, 2018, 2019 годы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64887093"/>
      </p:ext>
    </p:extLst>
  </p:cSld>
  <p:clrMapOvr>
    <a:masterClrMapping/>
  </p:clrMapOvr>
  <p:transition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8544" y="0"/>
            <a:ext cx="5257800" cy="1009650"/>
          </a:xfrm>
        </p:spPr>
        <p:txBody>
          <a:bodyPr/>
          <a:lstStyle/>
          <a:p>
            <a:pPr algn="ctr"/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Расчет 2: тепловой нагрузки</a:t>
            </a:r>
            <a:b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системы ГВС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0" y="1079500"/>
                <a:ext cx="9144000" cy="5264150"/>
              </a:xfrm>
            </p:spPr>
            <p:txBody>
              <a:bodyPr/>
              <a:lstStyle/>
              <a:p>
                <a:r>
                  <a:rPr lang="ru-RU" sz="2000" b="0" dirty="0"/>
                  <a:t>Сущность метода заключается в том, что по данным узлов учета тепловой энергии на цели горячего водоснабжения устанавливают тепловую нагрузку систем горячего водоснабжения объекта теплопотребления путем непосредственной обработки данных с узла учета.</a:t>
                </a:r>
              </a:p>
              <a:p>
                <a:r>
                  <a:rPr lang="ru-RU" sz="2000" b="0" dirty="0"/>
                  <a:t>Данные о количестве тепловой энергии, направленной в </a:t>
                </a:r>
                <a:r>
                  <a:rPr lang="ru-RU" sz="2000" b="0" dirty="0" err="1"/>
                  <a:t>теплопотребляющую</a:t>
                </a:r>
                <a:r>
                  <a:rPr lang="ru-RU" sz="2000" b="0" dirty="0"/>
                  <a:t> установку объекта теплопотребления за каждый час периода, установленного Правилами Приказа № 610, в целях установления тепловой нагрузки определяются как среднеарифметическое значение за </a:t>
                </a:r>
                <a:r>
                  <a:rPr lang="ru-RU" sz="2000" b="0" i="1" dirty="0"/>
                  <a:t>j</a:t>
                </a:r>
                <a:r>
                  <a:rPr lang="ru-RU" sz="2000" b="0" dirty="0"/>
                  <a:t>-</a:t>
                </a:r>
                <a:r>
                  <a:rPr lang="ru-RU" sz="2000" b="0" dirty="0" err="1"/>
                  <a:t>тые</a:t>
                </a:r>
                <a:r>
                  <a:rPr lang="ru-RU" sz="2000" b="0" dirty="0"/>
                  <a:t> сутки количества тепла на цели горячего водоснабжения в соответствии с формулой:</a:t>
                </a:r>
              </a:p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ru-RU" sz="2000" b="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b="0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ru-RU" sz="2000" b="0" i="1">
                            <a:latin typeface="Cambria Math" panose="02040503050406030204" pitchFamily="18" charset="0"/>
                          </a:rPr>
                          <m:t>гвс.</m:t>
                        </m:r>
                        <m:r>
                          <a:rPr lang="en-US" sz="2000" b="0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>
                        <m:r>
                          <a:rPr lang="ru-RU" sz="2000" b="0" i="1">
                            <a:latin typeface="Cambria Math" panose="02040503050406030204" pitchFamily="18" charset="0"/>
                          </a:rPr>
                          <m:t>ч</m:t>
                        </m:r>
                      </m:sup>
                    </m:sSubSup>
                    <m:r>
                      <a:rPr lang="ru-RU" sz="2000" b="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ru-RU" sz="2000" b="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ru-RU" sz="2000" b="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000" b="0" i="1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ru-RU" sz="2000" b="0" i="1">
                                <a:latin typeface="Cambria Math" panose="02040503050406030204" pitchFamily="18" charset="0"/>
                              </a:rPr>
                              <m:t>гвс.</m:t>
                            </m:r>
                            <m:r>
                              <a:rPr lang="en-US" sz="2000" b="0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  <m:sup>
                            <m:r>
                              <a:rPr lang="ru-RU" sz="2000" b="0" i="1">
                                <a:latin typeface="Cambria Math" panose="02040503050406030204" pitchFamily="18" charset="0"/>
                              </a:rPr>
                              <m:t>сут</m:t>
                            </m:r>
                          </m:sup>
                        </m:sSubSup>
                      </m:num>
                      <m:den>
                        <m:sSub>
                          <m:sSubPr>
                            <m:ctrlPr>
                              <a:rPr lang="ru-RU" sz="2000" b="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2000" b="0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den>
                    </m:f>
                  </m:oMath>
                </a14:m>
                <a:r>
                  <a:rPr lang="ru-RU" sz="2000" b="0" dirty="0"/>
                  <a:t>,                                                                                                       </a:t>
                </a:r>
                <a:r>
                  <a:rPr lang="ru-RU" sz="2000" b="0" dirty="0" smtClean="0"/>
                  <a:t>                  (4)</a:t>
                </a:r>
                <a:endParaRPr lang="ru-RU" sz="2000" b="0" dirty="0"/>
              </a:p>
              <a:p>
                <a:r>
                  <a:rPr lang="ru-RU" sz="2000" b="0" dirty="0"/>
                  <a:t>где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ru-RU" sz="2000" b="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b="0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ru-RU" sz="2000" b="0" i="1">
                            <a:latin typeface="Cambria Math" panose="02040503050406030204" pitchFamily="18" charset="0"/>
                          </a:rPr>
                          <m:t>гвс.</m:t>
                        </m:r>
                        <m:r>
                          <a:rPr lang="en-US" sz="2000" b="0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>
                        <m:r>
                          <a:rPr lang="ru-RU" sz="2000" b="0" i="1">
                            <a:latin typeface="Cambria Math" panose="02040503050406030204" pitchFamily="18" charset="0"/>
                          </a:rPr>
                          <m:t>сут</m:t>
                        </m:r>
                      </m:sup>
                    </m:sSubSup>
                  </m:oMath>
                </a14:m>
                <a:r>
                  <a:rPr lang="ru-RU" sz="2000" b="0" dirty="0"/>
                  <a:t> – количество тепла, потребленное за </a:t>
                </a:r>
                <a:r>
                  <a:rPr lang="ru-RU" sz="2000" b="0" i="1" dirty="0"/>
                  <a:t>j</a:t>
                </a:r>
                <a:r>
                  <a:rPr lang="ru-RU" sz="2000" b="0" dirty="0"/>
                  <a:t>-</a:t>
                </a:r>
                <a:r>
                  <a:rPr lang="ru-RU" sz="2000" b="0" dirty="0" err="1"/>
                  <a:t>тые</a:t>
                </a:r>
                <a:r>
                  <a:rPr lang="ru-RU" sz="2000" b="0" dirty="0"/>
                  <a:t>  сутки  на  цели горячего водоснабжения, Гкал/сутки;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2000" b="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sz="2000" b="0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ru-RU" sz="2000" b="0" dirty="0"/>
                  <a:t> – число  часов  в  сутках  (если  прибор функционировал исправно в течение  этих  суток)  либо  число часов исправной  работы прибора учета за </a:t>
                </a:r>
                <a:r>
                  <a:rPr lang="ru-RU" sz="2000" b="0" i="1" dirty="0"/>
                  <a:t>j</a:t>
                </a:r>
                <a:r>
                  <a:rPr lang="ru-RU" sz="2000" b="0" dirty="0"/>
                  <a:t>-</a:t>
                </a:r>
                <a:r>
                  <a:rPr lang="ru-RU" sz="2000" b="0" dirty="0" err="1"/>
                  <a:t>тые</a:t>
                </a:r>
                <a:r>
                  <a:rPr lang="ru-RU" sz="2000" b="0" dirty="0"/>
                  <a:t> сутки.</a:t>
                </a:r>
              </a:p>
              <a:p>
                <a:endParaRPr lang="ru-RU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1079500"/>
                <a:ext cx="9144000" cy="5264150"/>
              </a:xfrm>
              <a:blipFill rotWithShape="1">
                <a:blip r:embed="rId3"/>
                <a:stretch>
                  <a:fillRect l="-600" t="-579" r="-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>
              <a:defRPr/>
            </a:pPr>
            <a:fld id="{1C4EB330-8D57-4037-AD6F-B1B13D35574A}" type="slidenum">
              <a:rPr lang="ru-RU" sz="1600" smtClean="0">
                <a:latin typeface="Arial" panose="020B0604020202020204" pitchFamily="34" charset="0"/>
                <a:cs typeface="Arial" panose="020B0604020202020204" pitchFamily="34" charset="0"/>
              </a:rPr>
              <a:pPr algn="ctr">
                <a:defRPr/>
              </a:pPr>
              <a:t>11</a:t>
            </a:fld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091343" y="6334780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dirty="0"/>
              <a:t>Ежегодная актуализация  схемы теплоснабжения города </a:t>
            </a:r>
          </a:p>
          <a:p>
            <a:pPr algn="ctr">
              <a:defRPr/>
            </a:pPr>
            <a:r>
              <a:rPr lang="ru-RU" b="1" dirty="0"/>
              <a:t>Санкт-Петербурга на 2017, 2018, 2019 годы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55570945"/>
      </p:ext>
    </p:extLst>
  </p:cSld>
  <p:clrMapOvr>
    <a:masterClrMapping/>
  </p:clrMapOvr>
  <p:transition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59430" y="0"/>
            <a:ext cx="5246914" cy="1009650"/>
          </a:xfrm>
        </p:spPr>
        <p:txBody>
          <a:bodyPr/>
          <a:lstStyle/>
          <a:p>
            <a:pPr algn="ctr"/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Пример расчета </a:t>
            </a:r>
            <a:b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тепловой нагрузки объекта потребления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на ГВС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079500"/>
            <a:ext cx="9144000" cy="1435100"/>
          </a:xfrm>
        </p:spPr>
        <p:txBody>
          <a:bodyPr/>
          <a:lstStyle/>
          <a:p>
            <a:r>
              <a:rPr lang="ru-RU" sz="1800" b="0" dirty="0"/>
              <a:t>Показания узла учета тепловой энергии (потребление тепловой энергии на нужды ГВС) отражают в прямоугольной системе координат:</a:t>
            </a:r>
          </a:p>
          <a:p>
            <a:r>
              <a:rPr lang="ru-RU" sz="1800" b="0" dirty="0"/>
              <a:t>- по оси абсцисс – календарные сутки,</a:t>
            </a:r>
          </a:p>
          <a:p>
            <a:r>
              <a:rPr lang="ru-RU" sz="1800" b="0" dirty="0"/>
              <a:t>- по оси ординат – среднее за сутки часовое потребление тепловой энергии на нужды горячего водоснабжения </a:t>
            </a:r>
            <a:r>
              <a:rPr lang="ru-RU" sz="1800" b="0" dirty="0" smtClean="0"/>
              <a:t>(см. рисунок).</a:t>
            </a:r>
            <a:endParaRPr lang="ru-RU" sz="1800" b="0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>
              <a:defRPr/>
            </a:pPr>
            <a:fld id="{1C4EB330-8D57-4037-AD6F-B1B13D35574A}" type="slidenum">
              <a:rPr lang="ru-RU" sz="1600" smtClean="0">
                <a:latin typeface="Arial" panose="020B0604020202020204" pitchFamily="34" charset="0"/>
                <a:cs typeface="Arial" panose="020B0604020202020204" pitchFamily="34" charset="0"/>
              </a:rPr>
              <a:pPr algn="ctr">
                <a:defRPr/>
              </a:pPr>
              <a:t>12</a:t>
            </a:fld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950813321"/>
              </p:ext>
            </p:extLst>
          </p:nvPr>
        </p:nvGraphicFramePr>
        <p:xfrm>
          <a:off x="1876424" y="2507614"/>
          <a:ext cx="5857875" cy="37217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3091343" y="6334780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dirty="0"/>
              <a:t>Ежегодная актуализация  схемы теплоснабжения города </a:t>
            </a:r>
          </a:p>
          <a:p>
            <a:pPr algn="ctr">
              <a:defRPr/>
            </a:pPr>
            <a:r>
              <a:rPr lang="ru-RU" b="1" dirty="0"/>
              <a:t>Санкт-Петербурга на 2017, 2018, 2019 годы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8847933"/>
      </p:ext>
    </p:extLst>
  </p:cSld>
  <p:clrMapOvr>
    <a:masterClrMapping/>
  </p:clrMapOvr>
  <p:transition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26772" y="0"/>
            <a:ext cx="5279572" cy="1009650"/>
          </a:xfrm>
        </p:spPr>
        <p:txBody>
          <a:bodyPr/>
          <a:lstStyle/>
          <a:p>
            <a:pPr algn="ctr"/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Пример расчета (продолжение)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079500"/>
            <a:ext cx="9144000" cy="3616325"/>
          </a:xfrm>
        </p:spPr>
        <p:txBody>
          <a:bodyPr/>
          <a:lstStyle/>
          <a:p>
            <a:r>
              <a:rPr lang="ru-RU" sz="2400" b="0" dirty="0"/>
              <a:t>В расчетах учтены показания узла учета тепловой энергии, направленной в </a:t>
            </a:r>
            <a:r>
              <a:rPr lang="ru-RU" sz="2400" b="0" dirty="0" err="1"/>
              <a:t>теплопотребляющую</a:t>
            </a:r>
            <a:r>
              <a:rPr lang="ru-RU" sz="2400" b="0" dirty="0"/>
              <a:t> установку объекта теплопотребления на цели горячего водоснабжения, за период с 01.01.2014 г. по 01.03.2016 г. </a:t>
            </a:r>
            <a:r>
              <a:rPr lang="ru-RU" sz="2400" b="0" dirty="0" smtClean="0"/>
              <a:t>(см. рисунок).</a:t>
            </a:r>
            <a:endParaRPr lang="ru-RU" sz="2400" b="0" dirty="0"/>
          </a:p>
          <a:p>
            <a:r>
              <a:rPr lang="ru-RU" sz="2400" b="0" dirty="0"/>
              <a:t>Из показаний узла учета тепловой энергии выбирают максимальное значение:</a:t>
            </a:r>
            <a:r>
              <a:rPr lang="ru-RU" sz="2400" dirty="0"/>
              <a:t>1,171 </a:t>
            </a:r>
            <a:r>
              <a:rPr lang="ru-RU" sz="2400" dirty="0" smtClean="0"/>
              <a:t>Гкал / 24 ч = </a:t>
            </a:r>
            <a:r>
              <a:rPr lang="ru-RU" sz="2400" dirty="0"/>
              <a:t>0,0487917 Гкал/час </a:t>
            </a:r>
            <a:r>
              <a:rPr lang="ru-RU" sz="2400" b="0" dirty="0"/>
              <a:t>(зафиксировано 31.12.2014 г.).</a:t>
            </a:r>
          </a:p>
          <a:p>
            <a:r>
              <a:rPr lang="ru-RU" sz="2400" b="0" dirty="0"/>
              <a:t>Полученное значение округляется до третьего знака после разделителя. Итого нагрузка на горячее водоснабжение – </a:t>
            </a:r>
            <a:r>
              <a:rPr lang="ru-RU" sz="2400" dirty="0"/>
              <a:t>0,049 Гкал/час</a:t>
            </a:r>
            <a:r>
              <a:rPr lang="ru-RU" sz="2400" b="0" dirty="0"/>
              <a:t>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>
              <a:defRPr/>
            </a:pPr>
            <a:fld id="{1C4EB330-8D57-4037-AD6F-B1B13D35574A}" type="slidenum">
              <a:rPr lang="ru-RU" sz="1600" smtClean="0">
                <a:latin typeface="Arial" panose="020B0604020202020204" pitchFamily="34" charset="0"/>
                <a:cs typeface="Arial" panose="020B0604020202020204" pitchFamily="34" charset="0"/>
              </a:rPr>
              <a:pPr algn="ctr">
                <a:defRPr/>
              </a:pPr>
              <a:t>13</a:t>
            </a:fld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091343" y="6334780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dirty="0"/>
              <a:t>Ежегодная актуализация  схемы теплоснабжения города </a:t>
            </a:r>
          </a:p>
          <a:p>
            <a:pPr algn="ctr">
              <a:defRPr/>
            </a:pPr>
            <a:r>
              <a:rPr lang="ru-RU" b="1" dirty="0"/>
              <a:t>Санкт-Петербурга на 2017, 2018, 2019 годы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30016120"/>
      </p:ext>
    </p:extLst>
  </p:cSld>
  <p:clrMapOvr>
    <a:masterClrMapping/>
  </p:clrMapOvr>
  <p:transition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59000" y="0"/>
            <a:ext cx="5040586" cy="1009650"/>
          </a:xfrm>
        </p:spPr>
        <p:txBody>
          <a:bodyPr/>
          <a:lstStyle/>
          <a:p>
            <a:pPr algn="ctr"/>
            <a:r>
              <a:rPr 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Описание выполненной работы на объектах в зонах теплоснабжения ТЭЦ ПАО «ТГК-1» с использованием Метода 1</a:t>
            </a:r>
            <a:endParaRPr lang="ru-RU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079500"/>
            <a:ext cx="9144000" cy="5247728"/>
          </a:xfrm>
        </p:spPr>
        <p:txBody>
          <a:bodyPr/>
          <a:lstStyle/>
          <a:p>
            <a:r>
              <a:rPr lang="ru-RU" sz="2400" dirty="0" smtClean="0"/>
              <a:t>В 2016 году обработаны показания узлов учета объектов теплопотребления, подключенных к двум источникам тепловой энергии филиала «Невский» ПАО «ТГК-1»: </a:t>
            </a:r>
          </a:p>
          <a:p>
            <a:pPr marL="0" indent="0">
              <a:buNone/>
            </a:pPr>
            <a:r>
              <a:rPr lang="ru-RU" sz="2000" dirty="0" smtClean="0">
                <a:solidFill>
                  <a:schemeClr val="tx1"/>
                </a:solidFill>
              </a:rPr>
              <a:t>      ЭС-2 ЦТЭЦ; ТЭЦ-15.</a:t>
            </a:r>
          </a:p>
          <a:p>
            <a:pPr>
              <a:spcAft>
                <a:spcPts val="600"/>
              </a:spcAft>
            </a:pPr>
            <a:r>
              <a:rPr lang="ru-RU" sz="2400" dirty="0" smtClean="0"/>
              <a:t>Период обработки данных узлов учета потребителей тепловой энергии: 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ru-RU" sz="2400" dirty="0"/>
              <a:t> </a:t>
            </a:r>
            <a:r>
              <a:rPr lang="ru-RU" sz="2400" dirty="0" smtClean="0"/>
              <a:t>    </a:t>
            </a:r>
            <a:r>
              <a:rPr lang="ru-RU" sz="2000" dirty="0" smtClean="0">
                <a:solidFill>
                  <a:schemeClr val="tx1"/>
                </a:solidFill>
              </a:rPr>
              <a:t>с 01.01.2014 г. по 01.03.2016 г. (почти 3 отопительных сезона).</a:t>
            </a:r>
          </a:p>
          <a:p>
            <a:pPr>
              <a:spcAft>
                <a:spcPts val="600"/>
              </a:spcAft>
            </a:pPr>
            <a:r>
              <a:rPr lang="ru-RU" sz="2400" dirty="0" smtClean="0"/>
              <a:t>Доля объектов теплопотребления (абонентов), по которым были обработаны данные УУТЭ: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ru-RU" sz="2000" dirty="0" smtClean="0">
                <a:solidFill>
                  <a:schemeClr val="tx1"/>
                </a:solidFill>
              </a:rPr>
              <a:t>     по ЭС-2 – 94 %; по ТЭЦ-15 – 87 %.</a:t>
            </a:r>
          </a:p>
          <a:p>
            <a:r>
              <a:rPr lang="ru-RU" sz="2400" dirty="0" smtClean="0"/>
              <a:t>В 2017 году начата работа по обработке данных приборов учета абонентов в зонах теплоснабжения источников тепловой энергии ТЭЦ-5 и ТЭЦ-7.</a:t>
            </a:r>
            <a:endParaRPr lang="ru-RU" sz="2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C4EB330-8D57-4037-AD6F-B1B13D35574A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Концепция развития системы теплоснабжения Санкт-Петербурга период до 2027 года 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8468149"/>
      </p:ext>
    </p:extLst>
  </p:cSld>
  <p:clrMapOvr>
    <a:masterClrMapping/>
  </p:clrMapOvr>
  <p:transition>
    <p:wip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59000" y="0"/>
            <a:ext cx="5040586" cy="1009650"/>
          </a:xfrm>
        </p:spPr>
        <p:txBody>
          <a:bodyPr/>
          <a:lstStyle/>
          <a:p>
            <a:pPr algn="ctr"/>
            <a:r>
              <a:rPr 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Описание выполненной работы на объектах в зонах теплоснабжения ТЭЦ ПАО «ТГК-1» с использованием Метода 1</a:t>
            </a:r>
            <a:endParaRPr lang="ru-RU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C4EB330-8D57-4037-AD6F-B1B13D35574A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Концепция развития системы теплоснабжения Санкт-Петербурга период до 2027 года </a:t>
            </a:r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85812" y="1237833"/>
            <a:ext cx="2584710" cy="4896684"/>
          </a:xfrm>
          <a:prstGeom prst="roundRect">
            <a:avLst>
              <a:gd name="adj" fmla="val 5630"/>
            </a:avLst>
          </a:prstGeom>
          <a:noFill/>
          <a:ln w="571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ru-RU" dirty="0">
              <a:solidFill>
                <a:srgbClr val="063E78"/>
              </a:solidFill>
            </a:endParaRPr>
          </a:p>
        </p:txBody>
      </p:sp>
      <p:sp>
        <p:nvSpPr>
          <p:cNvPr id="11" name="Стрелка вправо 10"/>
          <p:cNvSpPr/>
          <p:nvPr/>
        </p:nvSpPr>
        <p:spPr>
          <a:xfrm>
            <a:off x="3075718" y="3340577"/>
            <a:ext cx="269208" cy="805070"/>
          </a:xfrm>
          <a:prstGeom prst="rightArrow">
            <a:avLst/>
          </a:prstGeom>
          <a:solidFill>
            <a:srgbClr val="74B929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435167" y="1353842"/>
            <a:ext cx="2286000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altLang="ru-RU" dirty="0" smtClean="0">
                <a:solidFill>
                  <a:schemeClr val="tx1"/>
                </a:solidFill>
              </a:rPr>
              <a:t>В рамках проведенной в 2016 году работы по расчету фактических нагрузок абонентов в зонах теплоснабжения ЭС-2 ЦТЭЦ и ТЭЦ-15 дополнительно сотрудниками Дирекции по сбыту тепловой энергии ПАО «ТГК-1» были также обследованы системы вентиляции абонентов с составлением двухсторонних Актов (порядка 1000 ИТП). </a:t>
            </a:r>
            <a:endParaRPr lang="ru-RU" altLang="ru-RU" dirty="0">
              <a:solidFill>
                <a:schemeClr val="tx1"/>
              </a:solidFill>
            </a:endParaRPr>
          </a:p>
        </p:txBody>
      </p:sp>
      <p:sp>
        <p:nvSpPr>
          <p:cNvPr id="15" name="Стрелка вправо 14"/>
          <p:cNvSpPr/>
          <p:nvPr/>
        </p:nvSpPr>
        <p:spPr>
          <a:xfrm rot="5400000">
            <a:off x="1324627" y="4073944"/>
            <a:ext cx="227055" cy="805070"/>
          </a:xfrm>
          <a:prstGeom prst="rightArrow">
            <a:avLst/>
          </a:prstGeom>
          <a:solidFill>
            <a:srgbClr val="74B929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349472" y="4761019"/>
            <a:ext cx="245739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b="1" dirty="0" smtClean="0">
                <a:solidFill>
                  <a:schemeClr val="tx1"/>
                </a:solidFill>
              </a:rPr>
              <a:t>Тепловая нагрузка систем вентиляции - наиболее невостребованная часть договорная нагрузки абонентов</a:t>
            </a:r>
            <a:endParaRPr lang="ru-RU" altLang="ru-RU" b="1" dirty="0">
              <a:solidFill>
                <a:schemeClr val="tx1"/>
              </a:solidFill>
            </a:endParaRPr>
          </a:p>
        </p:txBody>
      </p:sp>
      <p:graphicFrame>
        <p:nvGraphicFramePr>
          <p:cNvPr id="19" name="Таблица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770436"/>
              </p:ext>
            </p:extLst>
          </p:nvPr>
        </p:nvGraphicFramePr>
        <p:xfrm>
          <a:off x="3550122" y="1497623"/>
          <a:ext cx="5201161" cy="449097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84420">
                  <a:extLst>
                    <a:ext uri="{9D8B030D-6E8A-4147-A177-3AD203B41FA5}">
                      <a16:colId xmlns:a16="http://schemas.microsoft.com/office/drawing/2014/main" xmlns="" val="1085482341"/>
                    </a:ext>
                  </a:extLst>
                </a:gridCol>
                <a:gridCol w="947485">
                  <a:extLst>
                    <a:ext uri="{9D8B030D-6E8A-4147-A177-3AD203B41FA5}">
                      <a16:colId xmlns:a16="http://schemas.microsoft.com/office/drawing/2014/main" xmlns="" val="705273420"/>
                    </a:ext>
                  </a:extLst>
                </a:gridCol>
                <a:gridCol w="88317">
                  <a:extLst>
                    <a:ext uri="{9D8B030D-6E8A-4147-A177-3AD203B41FA5}">
                      <a16:colId xmlns:a16="http://schemas.microsoft.com/office/drawing/2014/main" xmlns="" val="852943400"/>
                    </a:ext>
                  </a:extLst>
                </a:gridCol>
                <a:gridCol w="1180939">
                  <a:extLst>
                    <a:ext uri="{9D8B030D-6E8A-4147-A177-3AD203B41FA5}">
                      <a16:colId xmlns:a16="http://schemas.microsoft.com/office/drawing/2014/main" xmlns="" val="2383762"/>
                    </a:ext>
                  </a:extLst>
                </a:gridCol>
              </a:tblGrid>
              <a:tr h="1100387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200"/>
                        <a:buFont typeface="+mj-lt"/>
                        <a:buNone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</a:rPr>
                        <a:t>1. Наличие 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вентиляционного оборудования (водяных калориферов) на дату обследования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917" marR="62917" marT="0" marB="0" anchor="ctr"/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"/>
                        <a:tabLst>
                          <a:tab pos="741045" algn="l"/>
                        </a:tabLs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да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917" marR="62917" marT="0" marB="0" anchor="ctr"/>
                </a:tc>
                <a:tc gridSpan="2"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"/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нет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917" marR="62917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515872169"/>
                  </a:ext>
                </a:extLst>
              </a:tr>
              <a:tr h="491021"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"/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При отсутствии указать дату демонтажа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917" marR="62917" marT="0" marB="0" anchor="ctr"/>
                </a:tc>
                <a:tc gridSpan="2">
                  <a:txBody>
                    <a:bodyPr/>
                    <a:lstStyle/>
                    <a:p>
                      <a:pPr marL="560705" indent="-89535"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741045" algn="l"/>
                        </a:tabLs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917" marR="62917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85800" indent="-2286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917" marR="62917" marT="0" marB="0" anchor="ctr"/>
                </a:tc>
                <a:extLst>
                  <a:ext uri="{0D108BD9-81ED-4DB2-BD59-A6C34878D82A}">
                    <a16:rowId xmlns:a16="http://schemas.microsoft.com/office/drawing/2014/main" xmlns="" val="2927210883"/>
                  </a:ext>
                </a:extLst>
              </a:tr>
              <a:tr h="752602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200"/>
                        <a:buFont typeface="+mj-lt"/>
                        <a:buNone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</a:rPr>
                        <a:t>2. Вентиляционное 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оборудование эксплуатируется (водяные калориферы)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917" marR="62917" marT="0" marB="0" anchor="ctr"/>
                </a:tc>
                <a:tc gridSpan="2">
                  <a:txBody>
                    <a:bodyPr/>
                    <a:lstStyle/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"/>
                        <a:tabLst>
                          <a:tab pos="741045" algn="l"/>
                        </a:tabLs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да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917" marR="62917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"/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нет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917" marR="62917" marT="0" marB="0" anchor="ctr"/>
                </a:tc>
                <a:extLst>
                  <a:ext uri="{0D108BD9-81ED-4DB2-BD59-A6C34878D82A}">
                    <a16:rowId xmlns:a16="http://schemas.microsoft.com/office/drawing/2014/main" xmlns="" val="330467670"/>
                  </a:ext>
                </a:extLst>
              </a:tr>
              <a:tr h="606294"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"/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При отрицательном ответе указать дату отключения системы вентиляции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917" marR="62917" marT="0" marB="0" anchor="ctr"/>
                </a:tc>
                <a:tc gridSpan="2">
                  <a:txBody>
                    <a:bodyPr/>
                    <a:lstStyle/>
                    <a:p>
                      <a:pPr marL="560705" indent="-89535"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741045" algn="l"/>
                        </a:tabLs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917" marR="62917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85800" indent="-2286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917" marR="62917" marT="0" marB="0" anchor="ctr"/>
                </a:tc>
                <a:extLst>
                  <a:ext uri="{0D108BD9-81ED-4DB2-BD59-A6C34878D82A}">
                    <a16:rowId xmlns:a16="http://schemas.microsoft.com/office/drawing/2014/main" xmlns="" val="2644418707"/>
                  </a:ext>
                </a:extLst>
              </a:tr>
              <a:tr h="772553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200"/>
                        <a:buFont typeface="+mj-lt"/>
                        <a:buNone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</a:rPr>
                        <a:t>3. Планируется 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ли использование системы вентиляции (водяные калориферы)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917" marR="62917" marT="0" marB="0" anchor="ctr"/>
                </a:tc>
                <a:tc gridSpan="2">
                  <a:txBody>
                    <a:bodyPr/>
                    <a:lstStyle/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"/>
                        <a:tabLst>
                          <a:tab pos="741045" algn="l"/>
                        </a:tabLs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да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917" marR="62917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"/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нет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917" marR="62917" marT="0" marB="0" anchor="ctr"/>
                </a:tc>
                <a:extLst>
                  <a:ext uri="{0D108BD9-81ED-4DB2-BD59-A6C34878D82A}">
                    <a16:rowId xmlns:a16="http://schemas.microsoft.com/office/drawing/2014/main" xmlns="" val="38646150"/>
                  </a:ext>
                </a:extLst>
              </a:tr>
              <a:tr h="768120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200"/>
                        <a:buFont typeface="+mj-lt"/>
                        <a:buNone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</a:rPr>
                        <a:t>4. Наличие 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технической документации на систему теплопотребления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917" marR="62917" marT="0" marB="0" anchor="ctr"/>
                </a:tc>
                <a:tc gridSpan="2">
                  <a:txBody>
                    <a:bodyPr/>
                    <a:lstStyle/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"/>
                        <a:tabLst>
                          <a:tab pos="741045" algn="l"/>
                        </a:tabLs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да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917" marR="62917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"/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нет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917" marR="62917" marT="0" marB="0" anchor="ctr"/>
                </a:tc>
                <a:extLst>
                  <a:ext uri="{0D108BD9-81ED-4DB2-BD59-A6C34878D82A}">
                    <a16:rowId xmlns:a16="http://schemas.microsoft.com/office/drawing/2014/main" xmlns="" val="79163569"/>
                  </a:ext>
                </a:extLst>
              </a:tr>
            </a:tbl>
          </a:graphicData>
        </a:graphic>
      </p:graphicFrame>
      <p:sp>
        <p:nvSpPr>
          <p:cNvPr id="20" name="Прямоугольник 19"/>
          <p:cNvSpPr/>
          <p:nvPr/>
        </p:nvSpPr>
        <p:spPr>
          <a:xfrm>
            <a:off x="3436904" y="1125550"/>
            <a:ext cx="489686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altLang="ru-RU" b="1" dirty="0" smtClean="0">
                <a:solidFill>
                  <a:schemeClr val="tx1"/>
                </a:solidFill>
              </a:rPr>
              <a:t>Основные вопросы во время обследования:</a:t>
            </a:r>
            <a:endParaRPr lang="ru-RU" altLang="ru-RU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7832042"/>
      </p:ext>
    </p:extLst>
  </p:cSld>
  <p:clrMapOvr>
    <a:masterClrMapping/>
  </p:clrMapOvr>
  <p:transition>
    <p:wip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26772" y="0"/>
            <a:ext cx="5279572" cy="1009650"/>
          </a:xfrm>
        </p:spPr>
        <p:txBody>
          <a:bodyPr/>
          <a:lstStyle/>
          <a:p>
            <a:pPr algn="ctr"/>
            <a:r>
              <a:rPr 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Преимущества и недостатки определения фактических нагрузок на основании показаний УУТЭ абонентов</a:t>
            </a:r>
            <a:endParaRPr lang="ru-RU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>
              <a:defRPr/>
            </a:pPr>
            <a:fld id="{1C4EB330-8D57-4037-AD6F-B1B13D35574A}" type="slidenum">
              <a:rPr lang="ru-RU" sz="1600" smtClean="0">
                <a:latin typeface="Arial" panose="020B0604020202020204" pitchFamily="34" charset="0"/>
                <a:cs typeface="Arial" panose="020B0604020202020204" pitchFamily="34" charset="0"/>
              </a:rPr>
              <a:pPr algn="ctr">
                <a:defRPr/>
              </a:pPr>
              <a:t>16</a:t>
            </a:fld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091343" y="6334780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dirty="0"/>
              <a:t>Ежегодная актуализация  схемы теплоснабжения города </a:t>
            </a:r>
          </a:p>
          <a:p>
            <a:pPr algn="ctr">
              <a:defRPr/>
            </a:pPr>
            <a:r>
              <a:rPr lang="ru-RU" b="1" dirty="0"/>
              <a:t>Санкт-Петербурга на 2017, 2018, 2019 годы</a:t>
            </a:r>
            <a:endParaRPr lang="ru-RU" dirty="0"/>
          </a:p>
        </p:txBody>
      </p: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235956" y="1250065"/>
            <a:ext cx="4266596" cy="4803494"/>
          </a:xfrm>
          <a:prstGeom prst="rect">
            <a:avLst/>
          </a:pr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ct val="30000"/>
              </a:spcBef>
              <a:buChar char="•"/>
              <a:defRPr sz="2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2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2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3200" dirty="0" smtClean="0">
                <a:solidFill>
                  <a:srgbClr val="0070C0"/>
                </a:solidFill>
              </a:rPr>
              <a:t>+</a:t>
            </a:r>
            <a:endParaRPr lang="ru-RU" altLang="ru-RU" sz="3200" dirty="0">
              <a:solidFill>
                <a:srgbClr val="0070C0"/>
              </a:solidFill>
            </a:endParaRP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AutoNum type="arabicPeriod"/>
            </a:pPr>
            <a:r>
              <a:rPr lang="ru-RU" altLang="ru-RU" sz="1400" dirty="0" smtClean="0">
                <a:solidFill>
                  <a:schemeClr val="tx1"/>
                </a:solidFill>
              </a:rPr>
              <a:t> Более точное определение фактического потребления тепловой энергии в определенной зоне теплоснабжения с анализом режимов эксплуатации </a:t>
            </a:r>
            <a:r>
              <a:rPr lang="ru-RU" altLang="ru-RU" sz="1400" dirty="0" err="1" smtClean="0">
                <a:solidFill>
                  <a:schemeClr val="tx1"/>
                </a:solidFill>
              </a:rPr>
              <a:t>теплопотребляющего</a:t>
            </a:r>
            <a:r>
              <a:rPr lang="ru-RU" altLang="ru-RU" sz="1400" dirty="0" smtClean="0">
                <a:solidFill>
                  <a:schemeClr val="tx1"/>
                </a:solidFill>
              </a:rPr>
              <a:t> оборудования каждого абонента.</a:t>
            </a:r>
          </a:p>
          <a:p>
            <a:pPr marL="457200" indent="-457200" eaLnBrk="1" hangingPunct="1">
              <a:lnSpc>
                <a:spcPct val="100000"/>
              </a:lnSpc>
              <a:spcBef>
                <a:spcPct val="0"/>
              </a:spcBef>
              <a:buFontTx/>
              <a:buAutoNum type="arabicPeriod"/>
            </a:pPr>
            <a:endParaRPr lang="ru-RU" altLang="ru-RU" sz="1400" dirty="0">
              <a:solidFill>
                <a:schemeClr val="tx1"/>
              </a:solidFill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AutoNum type="arabicPeriod"/>
            </a:pPr>
            <a:r>
              <a:rPr lang="ru-RU" altLang="ru-RU" sz="1400" dirty="0" smtClean="0">
                <a:solidFill>
                  <a:schemeClr val="tx1"/>
                </a:solidFill>
              </a:rPr>
              <a:t> Данные, полученные при анализе  показаний УУТЭ абонентов (выполненные в соответствии с Приказом </a:t>
            </a:r>
            <a:r>
              <a:rPr lang="ru-RU" altLang="ru-RU" sz="1400" dirty="0" err="1" smtClean="0">
                <a:solidFill>
                  <a:schemeClr val="tx1"/>
                </a:solidFill>
              </a:rPr>
              <a:t>Минрегиона</a:t>
            </a:r>
            <a:r>
              <a:rPr lang="ru-RU" altLang="ru-RU" sz="1400" dirty="0" smtClean="0">
                <a:solidFill>
                  <a:schemeClr val="tx1"/>
                </a:solidFill>
              </a:rPr>
              <a:t> России №610), являются основанием для:</a:t>
            </a:r>
          </a:p>
          <a:p>
            <a:pPr marL="173038" indent="-173038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ru-RU" altLang="ru-RU" sz="1400" dirty="0" smtClean="0">
                <a:solidFill>
                  <a:schemeClr val="tx1"/>
                </a:solidFill>
              </a:rPr>
              <a:t>   </a:t>
            </a:r>
          </a:p>
          <a:p>
            <a:pPr marL="173038" indent="-173038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ru-RU" altLang="ru-RU" sz="1400" dirty="0" smtClean="0">
                <a:solidFill>
                  <a:schemeClr val="tx1"/>
                </a:solidFill>
              </a:rPr>
              <a:t>   пересмотра договорных отношений с   потребителями и приведени</a:t>
            </a:r>
            <a:r>
              <a:rPr lang="ru-RU" altLang="ru-RU" sz="1400" dirty="0">
                <a:solidFill>
                  <a:schemeClr val="tx1"/>
                </a:solidFill>
              </a:rPr>
              <a:t>я</a:t>
            </a:r>
            <a:r>
              <a:rPr lang="ru-RU" altLang="ru-RU" sz="1400" dirty="0" smtClean="0">
                <a:solidFill>
                  <a:schemeClr val="tx1"/>
                </a:solidFill>
              </a:rPr>
              <a:t> договорных нагрузок к действительным (фактическим) значениям;</a:t>
            </a:r>
          </a:p>
          <a:p>
            <a:pPr marL="173038" indent="-173038" eaLnBrk="1" hangingPunct="1">
              <a:lnSpc>
                <a:spcPct val="100000"/>
              </a:lnSpc>
              <a:spcBef>
                <a:spcPct val="0"/>
              </a:spcBef>
              <a:buNone/>
            </a:pPr>
            <a:endParaRPr lang="ru-RU" altLang="ru-RU" sz="1400" dirty="0" smtClean="0">
              <a:solidFill>
                <a:schemeClr val="tx1"/>
              </a:solidFill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ru-RU" altLang="ru-RU" sz="1400" dirty="0" smtClean="0">
                <a:solidFill>
                  <a:schemeClr val="tx1"/>
                </a:solidFill>
              </a:rPr>
              <a:t>     определения класса </a:t>
            </a:r>
            <a:r>
              <a:rPr lang="ru-RU" altLang="ru-RU" sz="1400" dirty="0" err="1" smtClean="0">
                <a:solidFill>
                  <a:schemeClr val="tx1"/>
                </a:solidFill>
              </a:rPr>
              <a:t>энергоэффективности</a:t>
            </a:r>
            <a:r>
              <a:rPr lang="ru-RU" altLang="ru-RU" sz="1400" dirty="0" smtClean="0">
                <a:solidFill>
                  <a:schemeClr val="tx1"/>
                </a:solidFill>
              </a:rPr>
              <a:t> многоквартирных домов (Приказ Минстроя России от 06.06.2016 г. №399/</a:t>
            </a:r>
            <a:r>
              <a:rPr lang="ru-RU" altLang="ru-RU" sz="1400" dirty="0" err="1" smtClean="0">
                <a:solidFill>
                  <a:schemeClr val="tx1"/>
                </a:solidFill>
              </a:rPr>
              <a:t>пр</a:t>
            </a:r>
            <a:r>
              <a:rPr lang="ru-RU" altLang="ru-RU" sz="1400" dirty="0" smtClean="0">
                <a:solidFill>
                  <a:schemeClr val="tx1"/>
                </a:solidFill>
              </a:rPr>
              <a:t>).</a:t>
            </a:r>
            <a:endParaRPr lang="ru-RU" altLang="ru-RU" sz="1400" dirty="0">
              <a:solidFill>
                <a:schemeClr val="tx1"/>
              </a:solidFill>
            </a:endParaRPr>
          </a:p>
          <a:p>
            <a:pPr marL="457200" indent="-457200" eaLnBrk="1" hangingPunct="1">
              <a:lnSpc>
                <a:spcPct val="100000"/>
              </a:lnSpc>
              <a:spcBef>
                <a:spcPct val="0"/>
              </a:spcBef>
              <a:buFontTx/>
              <a:buAutoNum type="arabicPeriod"/>
            </a:pPr>
            <a:endParaRPr lang="ru-RU" altLang="ru-RU" sz="1800" dirty="0" smtClean="0">
              <a:solidFill>
                <a:schemeClr val="tx1"/>
              </a:solidFill>
            </a:endParaRPr>
          </a:p>
          <a:p>
            <a:pPr marL="457200" indent="-457200" eaLnBrk="1" hangingPunct="1">
              <a:lnSpc>
                <a:spcPct val="100000"/>
              </a:lnSpc>
              <a:spcBef>
                <a:spcPct val="0"/>
              </a:spcBef>
              <a:buFontTx/>
              <a:buAutoNum type="arabicPeriod"/>
            </a:pPr>
            <a:endParaRPr lang="ru-RU" altLang="ru-RU" sz="2000" dirty="0">
              <a:solidFill>
                <a:schemeClr val="tx1"/>
              </a:solidFill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None/>
            </a:pPr>
            <a:endParaRPr lang="ru-RU" altLang="ru-RU" sz="1800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4782474" y="1250065"/>
            <a:ext cx="3991136" cy="4803494"/>
          </a:xfrm>
          <a:prstGeom prst="rect">
            <a:avLst/>
          </a:pr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ct val="30000"/>
              </a:spcBef>
              <a:buChar char="•"/>
              <a:defRPr sz="2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2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2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ru-RU" altLang="ru-RU" sz="3200" b="1" dirty="0" smtClean="0">
                <a:solidFill>
                  <a:srgbClr val="0070C0"/>
                </a:solidFill>
              </a:rPr>
              <a:t>-</a:t>
            </a:r>
            <a:endParaRPr lang="ru-RU" altLang="ru-RU" sz="3200" b="1" dirty="0">
              <a:solidFill>
                <a:srgbClr val="0070C0"/>
              </a:solidFill>
            </a:endParaRP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AutoNum type="arabicPeriod"/>
            </a:pPr>
            <a:r>
              <a:rPr lang="ru-RU" altLang="ru-RU" sz="1400" dirty="0" smtClean="0">
                <a:solidFill>
                  <a:schemeClr val="tx1"/>
                </a:solidFill>
              </a:rPr>
              <a:t> Негативная практика абонентов (не урегулированная действующим законодательством) выводить УУТЭ из эксплуатации/не предоставлять отчеты о теплопотреблении в определенные месяцы расчетного периода (отсутствие выборки в целом по отопительному периоду).</a:t>
            </a: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None/>
            </a:pPr>
            <a:endParaRPr lang="ru-RU" altLang="ru-RU" sz="1400" dirty="0" smtClean="0">
              <a:solidFill>
                <a:schemeClr val="tx1"/>
              </a:solidFill>
            </a:endParaRPr>
          </a:p>
        </p:txBody>
      </p:sp>
      <p:sp>
        <p:nvSpPr>
          <p:cNvPr id="11" name="Стрелка вниз 10"/>
          <p:cNvSpPr/>
          <p:nvPr/>
        </p:nvSpPr>
        <p:spPr bwMode="auto">
          <a:xfrm rot="16200000">
            <a:off x="77036" y="4094172"/>
            <a:ext cx="317840" cy="325252"/>
          </a:xfrm>
          <a:prstGeom prst="downArrow">
            <a:avLst/>
          </a:prstGeom>
          <a:solidFill>
            <a:srgbClr val="88BBF4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ru-RU" b="1">
              <a:solidFill>
                <a:prstClr val="black"/>
              </a:solidFill>
            </a:endParaRPr>
          </a:p>
        </p:txBody>
      </p:sp>
      <p:sp>
        <p:nvSpPr>
          <p:cNvPr id="12" name="Стрелка вниз 11"/>
          <p:cNvSpPr/>
          <p:nvPr/>
        </p:nvSpPr>
        <p:spPr bwMode="auto">
          <a:xfrm rot="16200000">
            <a:off x="77036" y="5206286"/>
            <a:ext cx="317840" cy="325252"/>
          </a:xfrm>
          <a:prstGeom prst="downArrow">
            <a:avLst/>
          </a:prstGeom>
          <a:solidFill>
            <a:srgbClr val="88BBF4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ru-RU" b="1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729438"/>
      </p:ext>
    </p:extLst>
  </p:cSld>
  <p:clrMapOvr>
    <a:masterClrMapping/>
  </p:clrMapOvr>
  <p:transition>
    <p:wip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3572" y="2319721"/>
            <a:ext cx="8954814" cy="1947479"/>
          </a:xfrm>
        </p:spPr>
        <p:txBody>
          <a:bodyPr/>
          <a:lstStyle/>
          <a:p>
            <a:pPr marL="0" indent="0" algn="ctr">
              <a:buNone/>
            </a:pPr>
            <a:r>
              <a:rPr lang="ru-RU" sz="3200" dirty="0" smtClean="0"/>
              <a:t>Метод 2</a:t>
            </a:r>
          </a:p>
          <a:p>
            <a:pPr marL="0" indent="0" algn="ctr">
              <a:buNone/>
            </a:pPr>
            <a:r>
              <a:rPr lang="ru-RU" sz="3200" b="0" dirty="0">
                <a:latin typeface="Arial" panose="020B0604020202020204" pitchFamily="34" charset="0"/>
                <a:cs typeface="Arial" panose="020B0604020202020204" pitchFamily="34" charset="0"/>
              </a:rPr>
              <a:t>расчета фактических нагрузок </a:t>
            </a:r>
            <a:r>
              <a:rPr lang="ru-RU" sz="3200" b="0" dirty="0"/>
              <a:t>на основании данных отпуска тепловой энергии с коллекторов источников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>
              <a:defRPr/>
            </a:pPr>
            <a:fld id="{1C4EB330-8D57-4037-AD6F-B1B13D35574A}" type="slidenum">
              <a:rPr lang="ru-RU" b="1" smtClean="0"/>
              <a:pPr algn="ctr">
                <a:defRPr/>
              </a:pPr>
              <a:t>17</a:t>
            </a:fld>
            <a:endParaRPr lang="ru-RU" b="1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Концепция развития системы теплоснабжения Санкт-Петербурга период до 2027 года 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7283301"/>
      </p:ext>
    </p:extLst>
  </p:cSld>
  <p:clrMapOvr>
    <a:masterClrMapping/>
  </p:clrMapOvr>
  <p:transition>
    <p:wip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62150" y="0"/>
            <a:ext cx="5244193" cy="1009650"/>
          </a:xfrm>
        </p:spPr>
        <p:txBody>
          <a:bodyPr/>
          <a:lstStyle/>
          <a:p>
            <a:pPr algn="ctr"/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Расчет количества тепловой энергии, </a:t>
            </a:r>
            <a:b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отпущенного источником тепловой энергии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0" y="1079500"/>
                <a:ext cx="9144000" cy="5235575"/>
              </a:xfrm>
            </p:spPr>
            <p:txBody>
              <a:bodyPr/>
              <a:lstStyle/>
              <a:p>
                <a:pPr marL="0" indent="0">
                  <a:spcAft>
                    <a:spcPts val="600"/>
                  </a:spcAft>
                  <a:buNone/>
                </a:pPr>
                <a:r>
                  <a:rPr lang="ru-RU" sz="2400" dirty="0"/>
                  <a:t>Количество тепловой энергии </a:t>
                </a:r>
                <a:r>
                  <a:rPr lang="ru-RU" sz="2400" b="0" dirty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400" b="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2400" b="0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ru-RU" sz="2400" b="0" i="1">
                            <a:latin typeface="Cambria Math" panose="02040503050406030204" pitchFamily="18" charset="0"/>
                          </a:rPr>
                          <m:t>И</m:t>
                        </m:r>
                      </m:sub>
                    </m:sSub>
                  </m:oMath>
                </a14:m>
                <a:r>
                  <a:rPr lang="ru-RU" sz="2400" b="0" dirty="0"/>
                  <a:t>), отпущенное источником тепловой энергии по каждому выводу тепловой сети, рассчитывается по одной из следующих формул:</a:t>
                </a:r>
              </a:p>
              <a:p>
                <a:pPr marL="0" indent="0">
                  <a:buNone/>
                </a:pPr>
                <a:r>
                  <a:rPr lang="ru-RU" sz="2400" dirty="0"/>
                  <a:t>а</a:t>
                </a:r>
                <a:r>
                  <a:rPr lang="ru-RU" sz="2400" b="0" dirty="0"/>
                  <a:t>) при использовании расходомеров на подающем </a:t>
                </a:r>
                <a:r>
                  <a:rPr lang="ru-RU" sz="2400" b="0" dirty="0" smtClean="0"/>
                  <a:t>трубопроводе, Гкал:</a:t>
                </a:r>
                <a:endParaRPr lang="ru-RU" sz="2400" b="0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И</m:t>
                        </m:r>
                      </m:sub>
                    </m:sSub>
                    <m:r>
                      <a:rPr lang="ru-RU" sz="24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nary>
                          <m:naryPr>
                            <m:limLoc m:val="subSup"/>
                            <m:ctrlPr>
                              <a:rPr lang="ru-RU" sz="2400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sSub>
                              <m:sSubPr>
                                <m:ctrlPr>
                                  <a:rPr lang="ru-RU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ru-RU" sz="2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sub>
                          <m:sup>
                            <m:sSub>
                              <m:sSubPr>
                                <m:ctrlPr>
                                  <a:rPr lang="ru-RU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ru-RU" sz="24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sup>
                          <m:e>
                            <m:sSub>
                              <m:sSubPr>
                                <m:ctrlPr>
                                  <a:rPr lang="ru-RU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</m:e>
                              <m:sub>
                                <m:r>
                                  <a:rPr lang="ru-RU" sz="24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ru-RU" sz="2400" i="1">
                                <a:latin typeface="Cambria Math" panose="02040503050406030204" pitchFamily="18" charset="0"/>
                              </a:rPr>
                              <m:t>∙</m:t>
                            </m:r>
                            <m:d>
                              <m:dPr>
                                <m:ctrlPr>
                                  <a:rPr lang="ru-RU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ru-RU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sz="2400" i="1">
                                        <a:latin typeface="Cambria Math" panose="02040503050406030204" pitchFamily="18" charset="0"/>
                                      </a:rPr>
                                      <m:t>h</m:t>
                                    </m:r>
                                  </m:e>
                                  <m:sub>
                                    <m:r>
                                      <a:rPr lang="ru-RU" sz="24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ru-RU" sz="24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ru-RU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sz="2400" i="1">
                                        <a:latin typeface="Cambria Math" panose="02040503050406030204" pitchFamily="18" charset="0"/>
                                      </a:rPr>
                                      <m:t>h</m:t>
                                    </m:r>
                                  </m:e>
                                  <m:sub>
                                    <m:r>
                                      <a:rPr lang="ru-RU" sz="24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ru-RU" sz="2400" i="1">
                                <a:latin typeface="Cambria Math" panose="02040503050406030204" pitchFamily="18" charset="0"/>
                              </a:rPr>
                              <m:t>∙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𝑑𝑡</m:t>
                            </m:r>
                          </m:e>
                        </m:nary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+</m:t>
                        </m:r>
                        <m:nary>
                          <m:naryPr>
                            <m:limLoc m:val="subSup"/>
                            <m:ctrlPr>
                              <a:rPr lang="ru-RU" sz="2400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sSub>
                              <m:sSubPr>
                                <m:ctrlPr>
                                  <a:rPr lang="ru-RU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ru-RU" sz="2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sub>
                          <m:sup>
                            <m:sSub>
                              <m:sSubPr>
                                <m:ctrlPr>
                                  <a:rPr lang="ru-RU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sup>
                          <m:e>
                            <m:sSub>
                              <m:sSubPr>
                                <m:ctrlPr>
                                  <a:rPr lang="ru-RU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ru-RU" sz="2400" i="1"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</m:e>
                              <m:sub>
                                <m:r>
                                  <a:rPr lang="ru-RU" sz="2400" i="1">
                                    <a:latin typeface="Cambria Math" panose="02040503050406030204" pitchFamily="18" charset="0"/>
                                  </a:rPr>
                                  <m:t>п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ru-RU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ru-RU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sz="2400" i="1">
                                        <a:latin typeface="Cambria Math" panose="02040503050406030204" pitchFamily="18" charset="0"/>
                                      </a:rPr>
                                      <m:t>h</m:t>
                                    </m:r>
                                  </m:e>
                                  <m:sub>
                                    <m:r>
                                      <a:rPr lang="ru-RU" sz="24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ru-RU" sz="24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ru-RU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sz="2400" i="1">
                                        <a:latin typeface="Cambria Math" panose="02040503050406030204" pitchFamily="18" charset="0"/>
                                      </a:rPr>
                                      <m:t>h</m:t>
                                    </m:r>
                                  </m:e>
                                  <m:sub>
                                    <m:r>
                                      <a:rPr lang="ru-RU" sz="2400" i="1">
                                        <a:latin typeface="Cambria Math" panose="02040503050406030204" pitchFamily="18" charset="0"/>
                                      </a:rPr>
                                      <m:t>ХВ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ru-RU" sz="2400" i="1">
                                <a:latin typeface="Cambria Math" panose="02040503050406030204" pitchFamily="18" charset="0"/>
                              </a:rPr>
                              <m:t>∙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𝑑𝑡</m:t>
                            </m:r>
                          </m:e>
                        </m:nary>
                      </m:e>
                    </m:d>
                    <m:r>
                      <a:rPr lang="ru-RU" sz="2400" i="1">
                        <a:latin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−3</m:t>
                        </m:r>
                      </m:sup>
                    </m:sSup>
                  </m:oMath>
                </a14:m>
                <a:r>
                  <a:rPr lang="ru-RU" sz="2400" dirty="0"/>
                  <a:t> </a:t>
                </a:r>
                <a:r>
                  <a:rPr lang="ru-RU" sz="2400" dirty="0" smtClean="0"/>
                  <a:t>              </a:t>
                </a:r>
                <a:r>
                  <a:rPr lang="ru-RU" sz="2400" b="0" dirty="0" smtClean="0"/>
                  <a:t>(5)</a:t>
                </a:r>
              </a:p>
              <a:p>
                <a:pPr marL="0" indent="0">
                  <a:buNone/>
                </a:pPr>
                <a:r>
                  <a:rPr lang="ru-RU" sz="2400" dirty="0"/>
                  <a:t>б</a:t>
                </a:r>
                <a:r>
                  <a:rPr lang="ru-RU" sz="2400" b="0" dirty="0"/>
                  <a:t>) при использовании расходомеров на обратном трубопроводе:</a:t>
                </a:r>
              </a:p>
              <a:p>
                <a:pPr marL="0" indent="0">
                  <a:spcAft>
                    <a:spcPts val="600"/>
                  </a:spcAft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И</m:t>
                        </m:r>
                      </m:sub>
                    </m:sSub>
                    <m:r>
                      <a:rPr lang="ru-RU" sz="24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nary>
                          <m:naryPr>
                            <m:limLoc m:val="subSup"/>
                            <m:ctrlPr>
                              <a:rPr lang="ru-RU" sz="2400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sSub>
                              <m:sSubPr>
                                <m:ctrlPr>
                                  <a:rPr lang="ru-RU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ru-RU" sz="2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sub>
                          <m:sup>
                            <m:sSub>
                              <m:sSubPr>
                                <m:ctrlPr>
                                  <a:rPr lang="ru-RU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ru-RU" sz="24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sup>
                          <m:e>
                            <m:sSub>
                              <m:sSubPr>
                                <m:ctrlPr>
                                  <a:rPr lang="ru-RU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</m:e>
                              <m:sub>
                                <m:r>
                                  <a:rPr lang="ru-RU" sz="2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ru-RU" sz="2400" i="1">
                                <a:latin typeface="Cambria Math" panose="02040503050406030204" pitchFamily="18" charset="0"/>
                              </a:rPr>
                              <m:t>∙</m:t>
                            </m:r>
                            <m:d>
                              <m:dPr>
                                <m:ctrlPr>
                                  <a:rPr lang="ru-RU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ru-RU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sz="2400" i="1">
                                        <a:latin typeface="Cambria Math" panose="02040503050406030204" pitchFamily="18" charset="0"/>
                                      </a:rPr>
                                      <m:t>h</m:t>
                                    </m:r>
                                  </m:e>
                                  <m:sub>
                                    <m:r>
                                      <a:rPr lang="ru-RU" sz="24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ru-RU" sz="24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ru-RU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sz="2400" i="1">
                                        <a:latin typeface="Cambria Math" panose="02040503050406030204" pitchFamily="18" charset="0"/>
                                      </a:rPr>
                                      <m:t>h</m:t>
                                    </m:r>
                                  </m:e>
                                  <m:sub>
                                    <m:r>
                                      <a:rPr lang="ru-RU" sz="24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ru-RU" sz="2400" i="1">
                                <a:latin typeface="Cambria Math" panose="02040503050406030204" pitchFamily="18" charset="0"/>
                              </a:rPr>
                              <m:t>∙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𝑑𝑡</m:t>
                            </m:r>
                          </m:e>
                        </m:nary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+</m:t>
                        </m:r>
                        <m:nary>
                          <m:naryPr>
                            <m:limLoc m:val="subSup"/>
                            <m:ctrlPr>
                              <a:rPr lang="ru-RU" sz="2400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sSub>
                              <m:sSubPr>
                                <m:ctrlPr>
                                  <a:rPr lang="ru-RU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ru-RU" sz="2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sub>
                          <m:sup>
                            <m:sSub>
                              <m:sSubPr>
                                <m:ctrlPr>
                                  <a:rPr lang="ru-RU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sup>
                          <m:e>
                            <m:sSub>
                              <m:sSubPr>
                                <m:ctrlPr>
                                  <a:rPr lang="ru-RU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ru-RU" sz="2400" i="1"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</m:e>
                              <m:sub>
                                <m:r>
                                  <a:rPr lang="ru-RU" sz="2400" i="1">
                                    <a:latin typeface="Cambria Math" panose="02040503050406030204" pitchFamily="18" charset="0"/>
                                  </a:rPr>
                                  <m:t>п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ru-RU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ru-RU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sz="2400" i="1">
                                        <a:latin typeface="Cambria Math" panose="02040503050406030204" pitchFamily="18" charset="0"/>
                                      </a:rPr>
                                      <m:t>h</m:t>
                                    </m:r>
                                  </m:e>
                                  <m:sub>
                                    <m:r>
                                      <a:rPr lang="ru-RU" sz="24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ru-RU" sz="24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ru-RU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sz="2400" i="1">
                                        <a:latin typeface="Cambria Math" panose="02040503050406030204" pitchFamily="18" charset="0"/>
                                      </a:rPr>
                                      <m:t>h</m:t>
                                    </m:r>
                                  </m:e>
                                  <m:sub>
                                    <m:r>
                                      <a:rPr lang="ru-RU" sz="2400" i="1">
                                        <a:latin typeface="Cambria Math" panose="02040503050406030204" pitchFamily="18" charset="0"/>
                                      </a:rPr>
                                      <m:t>ХВ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ru-RU" sz="2400" i="1">
                                <a:latin typeface="Cambria Math" panose="02040503050406030204" pitchFamily="18" charset="0"/>
                              </a:rPr>
                              <m:t>∙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𝑑𝑡</m:t>
                            </m:r>
                          </m:e>
                        </m:nary>
                      </m:e>
                    </m:d>
                    <m:r>
                      <a:rPr lang="ru-RU" sz="2400" i="1">
                        <a:latin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−3</m:t>
                        </m:r>
                      </m:sup>
                    </m:sSup>
                  </m:oMath>
                </a14:m>
                <a:r>
                  <a:rPr lang="ru-RU" sz="2400" dirty="0"/>
                  <a:t> </a:t>
                </a:r>
                <a:r>
                  <a:rPr lang="ru-RU" sz="2400" dirty="0" smtClean="0"/>
                  <a:t>             </a:t>
                </a:r>
                <a:r>
                  <a:rPr lang="ru-RU" sz="2400" b="0" dirty="0" smtClean="0"/>
                  <a:t>(6)</a:t>
                </a:r>
                <a:r>
                  <a:rPr lang="ru-RU" sz="2400" dirty="0" smtClean="0"/>
                  <a:t>  </a:t>
                </a:r>
                <a:endParaRPr lang="ru-RU" sz="2400" dirty="0"/>
              </a:p>
              <a:p>
                <a:pPr marL="0" indent="0">
                  <a:buNone/>
                </a:pPr>
                <a:r>
                  <a:rPr lang="ru-RU" sz="2400" dirty="0" smtClean="0"/>
                  <a:t>Количество </a:t>
                </a:r>
                <a:r>
                  <a:rPr lang="ru-RU" sz="2400" dirty="0"/>
                  <a:t>тепловой энергии </a:t>
                </a:r>
                <a:r>
                  <a:rPr lang="ru-RU" sz="2400" b="0" dirty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400" b="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2400" b="0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ru-RU" sz="2400" b="0" i="1">
                            <a:latin typeface="Cambria Math" panose="02040503050406030204" pitchFamily="18" charset="0"/>
                          </a:rPr>
                          <m:t>И</m:t>
                        </m:r>
                      </m:sub>
                    </m:sSub>
                  </m:oMath>
                </a14:m>
                <a:r>
                  <a:rPr lang="ru-RU" sz="2400" b="0" dirty="0"/>
                  <a:t>), отпущенное источником тепловой энергии для систем теплоснабжения с непосредственным </a:t>
                </a:r>
                <a:r>
                  <a:rPr lang="ru-RU" sz="2400" b="0" dirty="0" err="1"/>
                  <a:t>водоразбором</a:t>
                </a:r>
                <a:r>
                  <a:rPr lang="ru-RU" sz="2400" b="0" dirty="0"/>
                  <a:t> из тепловой сети, рассчитывается по формуле: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ru-RU" sz="2400" b="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2400" b="0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ru-RU" sz="2400" b="0" i="1">
                            <a:latin typeface="Cambria Math" panose="02040503050406030204" pitchFamily="18" charset="0"/>
                          </a:rPr>
                          <m:t>И</m:t>
                        </m:r>
                      </m:sub>
                    </m:sSub>
                    <m:r>
                      <a:rPr lang="ru-RU" sz="2400" b="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ru-RU" sz="2400" b="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nary>
                          <m:naryPr>
                            <m:limLoc m:val="subSup"/>
                            <m:ctrlPr>
                              <a:rPr lang="ru-RU" sz="2400" b="0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sSub>
                              <m:sSubPr>
                                <m:ctrlPr>
                                  <a:rPr lang="ru-RU" sz="2400" b="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ru-RU" sz="2400" b="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sub>
                          <m:sup>
                            <m:sSub>
                              <m:sSubPr>
                                <m:ctrlPr>
                                  <a:rPr lang="ru-RU" sz="2400" b="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ru-RU" sz="2400" b="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sup>
                          <m:e>
                            <m:sSub>
                              <m:sSubPr>
                                <m:ctrlPr>
                                  <a:rPr lang="ru-RU" sz="2400" b="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</m:e>
                              <m:sub>
                                <m:r>
                                  <a:rPr lang="ru-RU" sz="2400" b="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ru-RU" sz="2400" b="0" i="1">
                                <a:latin typeface="Cambria Math" panose="02040503050406030204" pitchFamily="18" charset="0"/>
                              </a:rPr>
                              <m:t>∙</m:t>
                            </m:r>
                            <m:d>
                              <m:dPr>
                                <m:ctrlPr>
                                  <a:rPr lang="ru-RU" sz="2400" b="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ru-RU" sz="2400" b="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sz="2400" b="0" i="1">
                                        <a:latin typeface="Cambria Math" panose="02040503050406030204" pitchFamily="18" charset="0"/>
                                      </a:rPr>
                                      <m:t>h</m:t>
                                    </m:r>
                                  </m:e>
                                  <m:sub>
                                    <m:r>
                                      <a:rPr lang="ru-RU" sz="2400" b="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ru-RU" sz="2400" b="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ru-RU" sz="2400" b="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sz="2400" b="0" i="1">
                                        <a:latin typeface="Cambria Math" panose="02040503050406030204" pitchFamily="18" charset="0"/>
                                      </a:rPr>
                                      <m:t>h</m:t>
                                    </m:r>
                                  </m:e>
                                  <m:sub>
                                    <m:r>
                                      <a:rPr lang="ru-RU" sz="2400" b="0" i="1">
                                        <a:latin typeface="Cambria Math" panose="02040503050406030204" pitchFamily="18" charset="0"/>
                                      </a:rPr>
                                      <m:t>ХВ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ru-RU" sz="2400" b="0" i="1">
                                <a:latin typeface="Cambria Math" panose="02040503050406030204" pitchFamily="18" charset="0"/>
                              </a:rPr>
                              <m:t>∙</m:t>
                            </m:r>
                            <m:r>
                              <a:rPr lang="en-US" sz="2400" b="0" i="1">
                                <a:latin typeface="Cambria Math" panose="02040503050406030204" pitchFamily="18" charset="0"/>
                              </a:rPr>
                              <m:t>𝑑𝑡</m:t>
                            </m:r>
                          </m:e>
                        </m:nary>
                        <m:r>
                          <a:rPr lang="ru-RU" sz="2400" b="0" i="1">
                            <a:latin typeface="Cambria Math" panose="02040503050406030204" pitchFamily="18" charset="0"/>
                          </a:rPr>
                          <m:t>−</m:t>
                        </m:r>
                        <m:nary>
                          <m:naryPr>
                            <m:limLoc m:val="subSup"/>
                            <m:ctrlPr>
                              <a:rPr lang="ru-RU" sz="2400" b="0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sSub>
                              <m:sSubPr>
                                <m:ctrlPr>
                                  <a:rPr lang="ru-RU" sz="2400" b="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ru-RU" sz="2400" b="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sub>
                          <m:sup>
                            <m:sSub>
                              <m:sSubPr>
                                <m:ctrlPr>
                                  <a:rPr lang="ru-RU" sz="2400" b="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US" sz="2400" b="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sup>
                          <m:e>
                            <m:sSub>
                              <m:sSubPr>
                                <m:ctrlPr>
                                  <a:rPr lang="ru-RU" sz="2400" b="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ru-RU" sz="2400" b="0" i="1"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</m:e>
                              <m:sub>
                                <m:r>
                                  <a:rPr lang="ru-RU" sz="2400" b="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ru-RU" sz="2400" b="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ru-RU" sz="2400" b="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sz="2400" b="0" i="1">
                                        <a:latin typeface="Cambria Math" panose="02040503050406030204" pitchFamily="18" charset="0"/>
                                      </a:rPr>
                                      <m:t>h</m:t>
                                    </m:r>
                                  </m:e>
                                  <m:sub>
                                    <m:r>
                                      <a:rPr lang="ru-RU" sz="2400" b="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ru-RU" sz="2400" b="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ru-RU" sz="2400" b="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sz="2400" b="0" i="1">
                                        <a:latin typeface="Cambria Math" panose="02040503050406030204" pitchFamily="18" charset="0"/>
                                      </a:rPr>
                                      <m:t>h</m:t>
                                    </m:r>
                                  </m:e>
                                  <m:sub>
                                    <m:r>
                                      <a:rPr lang="ru-RU" sz="2400" b="0" i="1">
                                        <a:latin typeface="Cambria Math" panose="02040503050406030204" pitchFamily="18" charset="0"/>
                                      </a:rPr>
                                      <m:t>ХВ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ru-RU" sz="2400" b="0" i="1">
                                <a:latin typeface="Cambria Math" panose="02040503050406030204" pitchFamily="18" charset="0"/>
                              </a:rPr>
                              <m:t>∙</m:t>
                            </m:r>
                            <m:r>
                              <a:rPr lang="en-US" sz="2400" b="0" i="1">
                                <a:latin typeface="Cambria Math" panose="02040503050406030204" pitchFamily="18" charset="0"/>
                              </a:rPr>
                              <m:t>𝑑𝑡</m:t>
                            </m:r>
                          </m:e>
                        </m:nary>
                      </m:e>
                    </m:d>
                    <m:r>
                      <a:rPr lang="ru-RU" sz="2400" b="0" i="1">
                        <a:latin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ru-RU" sz="2400" b="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2400" b="0" i="1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ru-RU" sz="2400" b="0" i="1">
                            <a:latin typeface="Cambria Math" panose="02040503050406030204" pitchFamily="18" charset="0"/>
                          </a:rPr>
                          <m:t>−3</m:t>
                        </m:r>
                      </m:sup>
                    </m:sSup>
                  </m:oMath>
                </a14:m>
                <a:r>
                  <a:rPr lang="ru-RU" sz="2400" b="0" dirty="0" smtClean="0"/>
                  <a:t>            (7)  </a:t>
                </a:r>
                <a:endParaRPr lang="ru-RU" sz="2400" b="0" dirty="0"/>
              </a:p>
              <a:p>
                <a:pPr marL="0" indent="0">
                  <a:buNone/>
                </a:pPr>
                <a:endParaRPr lang="ru-RU" dirty="0"/>
              </a:p>
              <a:p>
                <a:endParaRPr lang="ru-RU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1079500"/>
                <a:ext cx="9144000" cy="5235575"/>
              </a:xfrm>
              <a:blipFill rotWithShape="1">
                <a:blip r:embed="rId3"/>
                <a:stretch>
                  <a:fillRect l="-1000" t="-931" r="-1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>
              <a:defRPr/>
            </a:pPr>
            <a:fld id="{1C4EB330-8D57-4037-AD6F-B1B13D35574A}" type="slidenum">
              <a:rPr lang="ru-RU" sz="1600" smtClean="0">
                <a:latin typeface="Arial" panose="020B0604020202020204" pitchFamily="34" charset="0"/>
                <a:cs typeface="Arial" panose="020B0604020202020204" pitchFamily="34" charset="0"/>
              </a:rPr>
              <a:pPr algn="ctr">
                <a:defRPr/>
              </a:pPr>
              <a:t>18</a:t>
            </a:fld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091343" y="6334780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dirty="0"/>
              <a:t>Ежегодная актуализация  схемы теплоснабжения города </a:t>
            </a:r>
          </a:p>
          <a:p>
            <a:pPr algn="ctr">
              <a:defRPr/>
            </a:pPr>
            <a:r>
              <a:rPr lang="ru-RU" b="1" dirty="0"/>
              <a:t>Санкт-Петербурга на 2017, 2018, 2019 годы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5618983"/>
      </p:ext>
    </p:extLst>
  </p:cSld>
  <p:clrMapOvr>
    <a:masterClrMapping/>
  </p:clrMapOvr>
  <p:transition>
    <p:wip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3100" y="0"/>
            <a:ext cx="5274129" cy="1009650"/>
          </a:xfrm>
        </p:spPr>
        <p:txBody>
          <a:bodyPr/>
          <a:lstStyle/>
          <a:p>
            <a:pPr algn="ctr"/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Фактическая нагрузка источника тепловой энергии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0" y="1079500"/>
                <a:ext cx="9144000" cy="4664075"/>
              </a:xfrm>
            </p:spPr>
            <p:txBody>
              <a:bodyPr/>
              <a:lstStyle/>
              <a:p>
                <a:pPr>
                  <a:spcAft>
                    <a:spcPts val="600"/>
                  </a:spcAft>
                </a:pPr>
                <a:r>
                  <a:rPr lang="ru-RU" sz="2400" b="0" dirty="0"/>
                  <a:t>Если за рассматриваемый отопительный период были зарегистрированы расчетные температуры наружного воздуха, принимаемые для проектирования систем отопления и вентиляции (для климатических условий Санкт-Петербурга - </a:t>
                </a:r>
                <a:r>
                  <a:rPr lang="ru-RU" sz="2400" dirty="0"/>
                  <a:t>минус 24 °С </a:t>
                </a:r>
                <a:r>
                  <a:rPr lang="ru-RU" sz="2400" b="0" dirty="0"/>
                  <a:t>по данным СП 131.13330), тогда фактическая нагрузка рассматриваемого вывода источника тепловой энергии рассчитывается по формуле:</a:t>
                </a:r>
              </a:p>
              <a:p>
                <a:pPr>
                  <a:spcAft>
                    <a:spcPts val="600"/>
                  </a:spcAft>
                </a:pPr>
                <a:r>
                  <a:rPr lang="ru-RU" sz="2400" b="0" dirty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ru-RU" sz="2400" b="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b="0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ru-RU" sz="2400" b="0" i="1">
                            <a:latin typeface="Cambria Math" panose="02040503050406030204" pitchFamily="18" charset="0"/>
                          </a:rPr>
                          <m:t>И</m:t>
                        </m:r>
                      </m:sub>
                      <m:sup>
                        <m:r>
                          <a:rPr lang="ru-RU" sz="2400" b="0" i="1">
                            <a:latin typeface="Cambria Math" panose="02040503050406030204" pitchFamily="18" charset="0"/>
                          </a:rPr>
                          <m:t>факт</m:t>
                        </m:r>
                      </m:sup>
                    </m:sSubSup>
                    <m:r>
                      <a:rPr lang="ru-RU" sz="2400" b="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type m:val="lin"/>
                        <m:ctrlPr>
                          <a:rPr lang="ru-RU" sz="2400" b="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ru-RU" sz="2400" b="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ru-RU" sz="2400" b="0" i="1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ru-RU" sz="2400" b="0">
                                <a:latin typeface="Cambria Math" panose="02040503050406030204" pitchFamily="18" charset="0"/>
                              </a:rPr>
                              <m:t>И</m:t>
                            </m:r>
                          </m:sub>
                          <m:sup>
                            <m:r>
                              <a:rPr lang="ru-RU" sz="2400" b="0">
                                <a:latin typeface="Cambria Math" panose="02040503050406030204" pitchFamily="18" charset="0"/>
                              </a:rPr>
                              <m:t>факт</m:t>
                            </m:r>
                          </m:sup>
                        </m:sSubSup>
                      </m:num>
                      <m:den>
                        <m:r>
                          <a:rPr lang="ru-RU" sz="2400" b="0" i="1">
                            <a:latin typeface="Cambria Math" panose="02040503050406030204" pitchFamily="18" charset="0"/>
                          </a:rPr>
                          <m:t>24</m:t>
                        </m:r>
                      </m:den>
                    </m:f>
                    <m:r>
                      <a:rPr lang="ru-RU" sz="2400" b="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type m:val="lin"/>
                        <m:ctrlPr>
                          <a:rPr lang="ru-RU" sz="2400" b="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ru-RU" sz="2400" b="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ru-RU" sz="2400" b="0" i="1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ru-RU" sz="2400" b="0">
                                <a:latin typeface="Cambria Math" panose="02040503050406030204" pitchFamily="18" charset="0"/>
                              </a:rPr>
                              <m:t>И</m:t>
                            </m:r>
                          </m:sub>
                          <m:sup>
                            <m:r>
                              <a:rPr lang="ru-RU" sz="2400" b="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ru-RU" sz="2400" b="0">
                                <a:latin typeface="Cambria Math" panose="02040503050406030204" pitchFamily="18" charset="0"/>
                              </a:rPr>
                              <m:t>24</m:t>
                            </m:r>
                          </m:sup>
                        </m:sSubSup>
                      </m:num>
                      <m:den>
                        <m:r>
                          <a:rPr lang="ru-RU" sz="2400" b="0" i="1">
                            <a:latin typeface="Cambria Math" panose="02040503050406030204" pitchFamily="18" charset="0"/>
                          </a:rPr>
                          <m:t>24</m:t>
                        </m:r>
                      </m:den>
                    </m:f>
                    <m:r>
                      <a:rPr lang="ru-RU" sz="2400" b="0" i="1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ru-RU" sz="2400" b="0" dirty="0"/>
                  <a:t>                                                            </a:t>
                </a:r>
                <a:r>
                  <a:rPr lang="ru-RU" sz="2400" b="0" dirty="0" smtClean="0"/>
                  <a:t>(8)</a:t>
                </a:r>
                <a:endParaRPr lang="ru-RU" sz="2400" b="0" dirty="0"/>
              </a:p>
              <a:p>
                <a:r>
                  <a:rPr lang="ru-RU" sz="2400" b="0" dirty="0"/>
                  <a:t>где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ru-RU" sz="2400" b="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ru-RU" sz="2400" b="0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ru-RU" sz="2400" b="0">
                            <a:latin typeface="Cambria Math" panose="02040503050406030204" pitchFamily="18" charset="0"/>
                          </a:rPr>
                          <m:t>И</m:t>
                        </m:r>
                      </m:sub>
                      <m:sup>
                        <m:r>
                          <a:rPr lang="ru-RU" sz="2400" b="0">
                            <a:latin typeface="Cambria Math" panose="02040503050406030204" pitchFamily="18" charset="0"/>
                          </a:rPr>
                          <m:t>факт</m:t>
                        </m:r>
                      </m:sup>
                    </m:sSubSup>
                    <m:r>
                      <a:rPr lang="ru-RU" sz="2400" b="0" i="1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ru-RU" sz="2400" b="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ru-RU" sz="2400" b="0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ru-RU" sz="2400" b="0">
                            <a:latin typeface="Cambria Math" panose="02040503050406030204" pitchFamily="18" charset="0"/>
                          </a:rPr>
                          <m:t>И</m:t>
                        </m:r>
                      </m:sub>
                      <m:sup>
                        <m:r>
                          <a:rPr lang="ru-RU" sz="2400" b="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ru-RU" sz="2400" b="0">
                            <a:latin typeface="Cambria Math" panose="02040503050406030204" pitchFamily="18" charset="0"/>
                          </a:rPr>
                          <m:t>24</m:t>
                        </m:r>
                      </m:sup>
                    </m:sSubSup>
                  </m:oMath>
                </a14:m>
                <a:r>
                  <a:rPr lang="ru-RU" sz="2400" b="0" dirty="0"/>
                  <a:t> – количество тепловой энергии, отпущенное источником тепловой энергии по данному выводу тепловой сети, рассчитанное по показаниям приборов учета тепловой энергии за сутки со среднесуточной температурой наружного воздуха «</a:t>
                </a:r>
                <a:r>
                  <a:rPr lang="ru-RU" sz="2400" dirty="0"/>
                  <a:t>минус 24 °С</a:t>
                </a:r>
                <a:r>
                  <a:rPr lang="ru-RU" sz="2400" b="0" dirty="0"/>
                  <a:t>».    </a:t>
                </a:r>
              </a:p>
              <a:p>
                <a:endParaRPr lang="ru-RU" sz="2400" b="0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1079500"/>
                <a:ext cx="9144000" cy="4664075"/>
              </a:xfrm>
              <a:blipFill rotWithShape="1">
                <a:blip r:embed="rId3"/>
                <a:stretch>
                  <a:fillRect l="-867" t="-915" r="-4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>
              <a:defRPr/>
            </a:pPr>
            <a:fld id="{1C4EB330-8D57-4037-AD6F-B1B13D35574A}" type="slidenum">
              <a:rPr lang="ru-RU" sz="1600" smtClean="0">
                <a:latin typeface="Arial" panose="020B0604020202020204" pitchFamily="34" charset="0"/>
                <a:cs typeface="Arial" panose="020B0604020202020204" pitchFamily="34" charset="0"/>
              </a:rPr>
              <a:pPr algn="ctr">
                <a:defRPr/>
              </a:pPr>
              <a:t>19</a:t>
            </a:fld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091343" y="6334780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dirty="0"/>
              <a:t>Ежегодная актуализация  схемы теплоснабжения города </a:t>
            </a:r>
          </a:p>
          <a:p>
            <a:pPr algn="ctr">
              <a:defRPr/>
            </a:pPr>
            <a:r>
              <a:rPr lang="ru-RU" b="1" dirty="0"/>
              <a:t>Санкт-Петербурга на 2017, 2018, 2019 годы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2681822"/>
      </p:ext>
    </p:extLst>
  </p:cSld>
  <p:clrMapOvr>
    <a:masterClrMapping/>
  </p:clrMapOvr>
  <p:transition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8544" y="0"/>
            <a:ext cx="5257800" cy="1009650"/>
          </a:xfrm>
        </p:spPr>
        <p:txBody>
          <a:bodyPr/>
          <a:lstStyle/>
          <a:p>
            <a:pPr algn="ctr"/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Требования нормативной документации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079500"/>
            <a:ext cx="9144000" cy="5254625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 smtClean="0"/>
              <a:t>C</a:t>
            </a:r>
            <a:r>
              <a:rPr lang="ru-RU" sz="2000" dirty="0" smtClean="0"/>
              <a:t>П 124.13330.2012 (Актуализированная редакция СНиП 41-02-2003) Тепловые сети:</a:t>
            </a:r>
          </a:p>
          <a:p>
            <a:pPr marL="0" indent="0">
              <a:buNone/>
            </a:pPr>
            <a:endParaRPr lang="ru-RU" sz="2000" dirty="0" smtClean="0"/>
          </a:p>
          <a:p>
            <a:pPr>
              <a:spcAft>
                <a:spcPts val="600"/>
              </a:spcAft>
            </a:pPr>
            <a:r>
              <a:rPr lang="ru-RU" sz="1600" dirty="0"/>
              <a:t>1.1 </a:t>
            </a:r>
            <a:r>
              <a:rPr lang="ru-RU" sz="1600" b="0" dirty="0"/>
              <a:t>Настоящий свод правил устанавливает требования по проектированию тепловых сетей, сооружений на тепловых сетях во взаимосвязи со всеми элементами системы централизованного теплоснабжения (далее - СЦТ</a:t>
            </a:r>
            <a:r>
              <a:rPr lang="ru-RU" sz="1600" b="0" dirty="0" smtClean="0"/>
              <a:t>).</a:t>
            </a:r>
          </a:p>
          <a:p>
            <a:pPr>
              <a:spcAft>
                <a:spcPts val="600"/>
              </a:spcAft>
            </a:pPr>
            <a:r>
              <a:rPr lang="ru-RU" sz="1600" dirty="0"/>
              <a:t>1.4 </a:t>
            </a:r>
            <a:r>
              <a:rPr lang="ru-RU" sz="1600" b="0" dirty="0"/>
              <a:t>В настоящем своде правил рассматриваются </a:t>
            </a:r>
            <a:r>
              <a:rPr lang="ru-RU" sz="1600" b="0" i="1" dirty="0"/>
              <a:t>системы централизованного теплоснабжения</a:t>
            </a:r>
            <a:r>
              <a:rPr lang="ru-RU" sz="1600" b="0" dirty="0"/>
              <a:t> в части их взаимодействия в едином технологическом процессе производства, распределения, транспортирования и потребления теплоты</a:t>
            </a:r>
            <a:r>
              <a:rPr lang="ru-RU" sz="1600" b="0" dirty="0" smtClean="0"/>
              <a:t>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1600" dirty="0"/>
              <a:t>5.2 </a:t>
            </a:r>
            <a:r>
              <a:rPr lang="ru-RU" sz="1600" b="0" dirty="0"/>
              <a:t>Решения по перспективному развитию систем теплоснабжения населенных пунктов, промышленных узлов, групп промышленных предприятий, районов и других административно-территориальных образований, а также отдельных СЦТ следует разрабатывать в схемах теплоснабжения. При разработке схем теплоснабжения расчетные тепловые нагрузки определяются:</a:t>
            </a:r>
            <a:br>
              <a:rPr lang="ru-RU" sz="1600" b="0" dirty="0"/>
            </a:br>
            <a:r>
              <a:rPr lang="ru-RU" sz="1600" dirty="0" smtClean="0"/>
              <a:t>а</a:t>
            </a:r>
            <a:r>
              <a:rPr lang="ru-RU" sz="1600" dirty="0"/>
              <a:t>) </a:t>
            </a:r>
            <a:r>
              <a:rPr lang="ru-RU" sz="1600" b="0" u="sng" dirty="0"/>
              <a:t>для существующей застройки</a:t>
            </a:r>
            <a:r>
              <a:rPr lang="ru-RU" sz="1600" b="0" dirty="0"/>
              <a:t> населенных пунктов и действующих промышленных предприятий - </a:t>
            </a:r>
            <a:r>
              <a:rPr lang="ru-RU" sz="1600" b="0" u="sng" dirty="0"/>
              <a:t>по проектам с уточнением по фактическим тепловым нагрузкам</a:t>
            </a:r>
            <a:r>
              <a:rPr lang="ru-RU" sz="1600" b="0" dirty="0" smtClean="0"/>
              <a:t>;</a:t>
            </a:r>
            <a:r>
              <a:rPr lang="ru-RU" sz="1600" b="0" dirty="0"/>
              <a:t/>
            </a:r>
            <a:br>
              <a:rPr lang="ru-RU" sz="1600" b="0" dirty="0"/>
            </a:br>
            <a:r>
              <a:rPr lang="ru-RU" sz="1600" dirty="0" smtClean="0"/>
              <a:t>б</a:t>
            </a:r>
            <a:r>
              <a:rPr lang="ru-RU" sz="1600" dirty="0"/>
              <a:t>) </a:t>
            </a:r>
            <a:r>
              <a:rPr lang="ru-RU" sz="1600" b="0" dirty="0"/>
              <a:t>для намечаемых к строительству промышленных предприятий - по укрупненным нормам развития основного (профильного) производства или проектам аналогичных производств</a:t>
            </a:r>
            <a:r>
              <a:rPr lang="ru-RU" sz="1600" b="0" dirty="0" smtClean="0"/>
              <a:t>;</a:t>
            </a:r>
            <a:r>
              <a:rPr lang="ru-RU" sz="1600" b="0" dirty="0"/>
              <a:t/>
            </a:r>
            <a:br>
              <a:rPr lang="ru-RU" sz="1600" b="0" dirty="0"/>
            </a:br>
            <a:r>
              <a:rPr lang="ru-RU" sz="1600" dirty="0" smtClean="0"/>
              <a:t>в</a:t>
            </a:r>
            <a:r>
              <a:rPr lang="ru-RU" sz="1600" dirty="0"/>
              <a:t>) </a:t>
            </a:r>
            <a:r>
              <a:rPr lang="ru-RU" sz="1600" b="0" dirty="0"/>
              <a:t>для намечаемых к застройке жилых районов - по укрупненным показателям плотности размещения тепловых нагрузок </a:t>
            </a:r>
            <a:r>
              <a:rPr lang="ru-RU" sz="1600" b="0" u="sng" dirty="0"/>
              <a:t>или</a:t>
            </a:r>
            <a:r>
              <a:rPr lang="ru-RU" sz="1600" b="0" dirty="0"/>
              <a:t> при известной этажности и общей площади зданий, согласно генеральным планам застройки районов населенного пункта - по удельным тепловым характеристикам зданий (приложение В</a:t>
            </a:r>
            <a:r>
              <a:rPr lang="ru-RU" sz="1600" b="0" dirty="0" smtClean="0"/>
              <a:t>).</a:t>
            </a:r>
            <a:r>
              <a:rPr lang="ru-RU" sz="1600" b="0" dirty="0"/>
              <a:t/>
            </a:r>
            <a:br>
              <a:rPr lang="ru-RU" sz="1600" b="0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>
              <a:defRPr/>
            </a:pPr>
            <a:fld id="{1C4EB330-8D57-4037-AD6F-B1B13D35574A}" type="slidenum">
              <a:rPr lang="ru-RU" sz="1600" smtClean="0">
                <a:latin typeface="Arial" panose="020B0604020202020204" pitchFamily="34" charset="0"/>
                <a:cs typeface="Arial" panose="020B0604020202020204" pitchFamily="34" charset="0"/>
              </a:rPr>
              <a:pPr algn="ctr">
                <a:defRPr/>
              </a:pPr>
              <a:t>2</a:t>
            </a:fld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091343" y="6334780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dirty="0"/>
              <a:t>Ежегодная актуализация  схемы теплоснабжения города </a:t>
            </a:r>
          </a:p>
          <a:p>
            <a:pPr algn="ctr">
              <a:defRPr/>
            </a:pPr>
            <a:r>
              <a:rPr lang="ru-RU" b="1" dirty="0"/>
              <a:t>Санкт-Петербурга на 2017, 2018, 2019 годы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47664903"/>
      </p:ext>
    </p:extLst>
  </p:cSld>
  <p:clrMapOvr>
    <a:masterClrMapping/>
  </p:clrMapOvr>
  <p:transition>
    <p:wip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0314" y="0"/>
            <a:ext cx="5225143" cy="1009650"/>
          </a:xfrm>
        </p:spPr>
        <p:txBody>
          <a:bodyPr/>
          <a:lstStyle/>
          <a:p>
            <a:pPr algn="ctr"/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То же для случая , если расчетная </a:t>
            </a:r>
            <a:b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температура не была достигнута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0" y="1079499"/>
                <a:ext cx="9144000" cy="4795783"/>
              </a:xfrm>
            </p:spPr>
            <p:txBody>
              <a:bodyPr/>
              <a:lstStyle/>
              <a:p>
                <a:pPr>
                  <a:spcAft>
                    <a:spcPts val="600"/>
                  </a:spcAft>
                </a:pPr>
                <a:r>
                  <a:rPr lang="ru-RU" sz="2000" b="0" dirty="0"/>
                  <a:t>Если за рассматриваемый отопительный период не были зарегистрированы расчетные температуры наружного воздуха, принимаемые для проектирования систем отопления и вентиляции (для климатических условий Санкт-Петербурга - </a:t>
                </a:r>
                <a:r>
                  <a:rPr lang="ru-RU" sz="2000" dirty="0"/>
                  <a:t>минус 24 °С</a:t>
                </a:r>
                <a:r>
                  <a:rPr lang="ru-RU" sz="2000" b="0" dirty="0"/>
                  <a:t>), то максимальное количество тепловой энергии, отпущенное с источника тепловой энергии устанавливается по каждому выводу тепловой сети путем перерасчета (приведения) данных о теплопотреблении за предшествующий год применительно к расчетной температуре в соответствии с Методикой, установленной в </a:t>
                </a:r>
                <a:r>
                  <a:rPr lang="ru-RU" sz="2000" b="0" u="sng" dirty="0">
                    <a:hlinkClick r:id="rId3"/>
                  </a:rPr>
                  <a:t>приложении</a:t>
                </a:r>
                <a:r>
                  <a:rPr lang="ru-RU" sz="2000" b="0" dirty="0"/>
                  <a:t> к </a:t>
                </a:r>
                <a:r>
                  <a:rPr lang="ru-RU" sz="2000" dirty="0"/>
                  <a:t>Приказу </a:t>
                </a:r>
                <a:r>
                  <a:rPr lang="ru-RU" sz="2000" dirty="0" err="1"/>
                  <a:t>Минрегиона</a:t>
                </a:r>
                <a:r>
                  <a:rPr lang="ru-RU" sz="2000" dirty="0"/>
                  <a:t> России от 28.12.2009 № 610</a:t>
                </a:r>
                <a:r>
                  <a:rPr lang="ru-RU" sz="2000" b="0" dirty="0"/>
                  <a:t>. </a:t>
                </a:r>
                <a:endParaRPr lang="ru-RU" sz="2000" b="0" dirty="0" smtClean="0"/>
              </a:p>
              <a:p>
                <a:pPr>
                  <a:spcAft>
                    <a:spcPts val="600"/>
                  </a:spcAft>
                </a:pPr>
                <a:r>
                  <a:rPr lang="ru-RU" sz="2000" b="0" dirty="0" smtClean="0"/>
                  <a:t>В </a:t>
                </a:r>
                <a:r>
                  <a:rPr lang="ru-RU" sz="2000" b="0" dirty="0"/>
                  <a:t>этом случае фактическая нагрузка рассматриваемого вывода источника тепловой энергии рассчитывается по формуле:</a:t>
                </a:r>
              </a:p>
              <a:p>
                <a:pPr>
                  <a:spcAft>
                    <a:spcPts val="600"/>
                  </a:spcAft>
                </a:pPr>
                <a:r>
                  <a:rPr lang="ru-RU" sz="2000" b="0" dirty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ru-RU" sz="2000" b="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b="0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ru-RU" sz="2000" b="0" i="1">
                            <a:latin typeface="Cambria Math" panose="02040503050406030204" pitchFamily="18" charset="0"/>
                          </a:rPr>
                          <m:t>И</m:t>
                        </m:r>
                      </m:sub>
                      <m:sup>
                        <m:r>
                          <a:rPr lang="ru-RU" sz="2000" b="0" i="1">
                            <a:latin typeface="Cambria Math" panose="02040503050406030204" pitchFamily="18" charset="0"/>
                          </a:rPr>
                          <m:t>факт</m:t>
                        </m:r>
                      </m:sup>
                    </m:sSubSup>
                    <m:r>
                      <a:rPr lang="ru-RU" sz="2000" b="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type m:val="lin"/>
                        <m:ctrlPr>
                          <a:rPr lang="ru-RU" sz="2000" b="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ru-RU" sz="2000" b="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ru-RU" sz="2000" b="0" i="1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ru-RU" sz="2000" b="0">
                                <a:latin typeface="Cambria Math" panose="02040503050406030204" pitchFamily="18" charset="0"/>
                              </a:rPr>
                              <m:t>И</m:t>
                            </m:r>
                          </m:sub>
                          <m:sup>
                            <m:r>
                              <a:rPr lang="ru-RU" sz="2000" b="0">
                                <a:latin typeface="Cambria Math" panose="02040503050406030204" pitchFamily="18" charset="0"/>
                              </a:rPr>
                              <m:t>расч</m:t>
                            </m:r>
                          </m:sup>
                        </m:sSubSup>
                      </m:num>
                      <m:den>
                        <m:r>
                          <a:rPr lang="ru-RU" sz="2000" b="0" i="1">
                            <a:latin typeface="Cambria Math" panose="02040503050406030204" pitchFamily="18" charset="0"/>
                          </a:rPr>
                          <m:t>24</m:t>
                        </m:r>
                      </m:den>
                    </m:f>
                    <m:r>
                      <a:rPr lang="ru-RU" sz="2000" b="0" i="1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ru-RU" sz="2000" b="0" dirty="0"/>
                  <a:t>                                                                                              </a:t>
                </a:r>
                <a:r>
                  <a:rPr lang="ru-RU" sz="2000" b="0" dirty="0" smtClean="0"/>
                  <a:t>              (10)</a:t>
                </a:r>
                <a:endParaRPr lang="ru-RU" sz="2000" b="0" dirty="0"/>
              </a:p>
              <a:p>
                <a:r>
                  <a:rPr lang="ru-RU" sz="2000" b="0" dirty="0"/>
                  <a:t>где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ru-RU" sz="2000" b="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ru-RU" sz="2000" b="0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ru-RU" sz="2000" b="0">
                            <a:latin typeface="Cambria Math" panose="02040503050406030204" pitchFamily="18" charset="0"/>
                          </a:rPr>
                          <m:t>И</m:t>
                        </m:r>
                      </m:sub>
                      <m:sup>
                        <m:r>
                          <a:rPr lang="ru-RU" sz="2000" b="0">
                            <a:latin typeface="Cambria Math" panose="02040503050406030204" pitchFamily="18" charset="0"/>
                          </a:rPr>
                          <m:t>расч</m:t>
                        </m:r>
                      </m:sup>
                    </m:sSubSup>
                  </m:oMath>
                </a14:m>
                <a:r>
                  <a:rPr lang="ru-RU" sz="2000" b="0" dirty="0"/>
                  <a:t> – количество тепловой энергии, рассчитанное по методике Приложения к </a:t>
                </a:r>
                <a:r>
                  <a:rPr lang="ru-RU" sz="2000" dirty="0"/>
                  <a:t>Приказу </a:t>
                </a:r>
                <a:r>
                  <a:rPr lang="ru-RU" sz="2000" dirty="0" err="1"/>
                  <a:t>Минрегиона</a:t>
                </a:r>
                <a:r>
                  <a:rPr lang="ru-RU" sz="2000" dirty="0"/>
                  <a:t> России от 28.12.2009 № 610  </a:t>
                </a:r>
                <a:r>
                  <a:rPr lang="ru-RU" sz="2000" b="0" dirty="0"/>
                  <a:t>при расчетной температуре наружного воздуха (</a:t>
                </a:r>
                <a:r>
                  <a:rPr lang="ru-RU" sz="2000" b="0" dirty="0" err="1" smtClean="0"/>
                  <a:t>Т</a:t>
                </a:r>
                <a:r>
                  <a:rPr lang="ru-RU" sz="2000" b="0" baseline="-25000" dirty="0" err="1" smtClean="0"/>
                  <a:t>нар</a:t>
                </a:r>
                <a:r>
                  <a:rPr lang="ru-RU" sz="2000" b="0" dirty="0" smtClean="0"/>
                  <a:t> </a:t>
                </a:r>
                <a:r>
                  <a:rPr lang="ru-RU" sz="2000" b="0" dirty="0"/>
                  <a:t>= </a:t>
                </a:r>
                <a:r>
                  <a:rPr lang="ru-RU" sz="2000" dirty="0"/>
                  <a:t>минус 24 °С</a:t>
                </a:r>
                <a:r>
                  <a:rPr lang="ru-RU" sz="2000" b="0" dirty="0"/>
                  <a:t>).</a:t>
                </a:r>
              </a:p>
              <a:p>
                <a:endParaRPr lang="ru-RU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1079499"/>
                <a:ext cx="9144000" cy="4795783"/>
              </a:xfrm>
              <a:blipFill rotWithShape="1">
                <a:blip r:embed="rId4"/>
                <a:stretch>
                  <a:fillRect l="-600" t="-635" r="-1067" b="-12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>
              <a:defRPr/>
            </a:pPr>
            <a:fld id="{1C4EB330-8D57-4037-AD6F-B1B13D35574A}" type="slidenum">
              <a:rPr lang="ru-RU" sz="1600" smtClean="0">
                <a:latin typeface="Arial" panose="020B0604020202020204" pitchFamily="34" charset="0"/>
                <a:cs typeface="Arial" panose="020B0604020202020204" pitchFamily="34" charset="0"/>
              </a:rPr>
              <a:pPr algn="ctr">
                <a:defRPr/>
              </a:pPr>
              <a:t>20</a:t>
            </a:fld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091343" y="6334780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dirty="0"/>
              <a:t>Ежегодная актуализация  схемы теплоснабжения города </a:t>
            </a:r>
          </a:p>
          <a:p>
            <a:pPr algn="ctr">
              <a:defRPr/>
            </a:pPr>
            <a:r>
              <a:rPr lang="ru-RU" b="1" dirty="0"/>
              <a:t>Санкт-Петербурга на 2017, 2018, 2019 годы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34469109"/>
      </p:ext>
    </p:extLst>
  </p:cSld>
  <p:clrMapOvr>
    <a:masterClrMapping/>
  </p:clrMapOvr>
  <p:transition>
    <p:wip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0314" y="0"/>
            <a:ext cx="5225143" cy="1009650"/>
          </a:xfrm>
        </p:spPr>
        <p:txBody>
          <a:bodyPr/>
          <a:lstStyle/>
          <a:p>
            <a:pPr algn="ctr"/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Сущность расчета по Методу 2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0" y="1079500"/>
                <a:ext cx="9144000" cy="5226050"/>
              </a:xfrm>
            </p:spPr>
            <p:txBody>
              <a:bodyPr/>
              <a:lstStyle/>
              <a:p>
                <a:pPr marL="0" indent="0">
                  <a:spcAft>
                    <a:spcPts val="600"/>
                  </a:spcAft>
                  <a:buNone/>
                </a:pPr>
                <a:r>
                  <a:rPr lang="ru-RU" sz="2000" b="0" dirty="0" smtClean="0"/>
                  <a:t>      Количество </a:t>
                </a:r>
                <a:r>
                  <a:rPr lang="ru-RU" sz="2000" b="0" dirty="0"/>
                  <a:t>тепловой энергии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ru-RU" sz="2000" b="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ru-RU" sz="2000" b="0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ru-RU" sz="2000" b="0">
                            <a:latin typeface="Cambria Math" panose="02040503050406030204" pitchFamily="18" charset="0"/>
                          </a:rPr>
                          <m:t>И</m:t>
                        </m:r>
                      </m:sub>
                      <m:sup>
                        <m:r>
                          <a:rPr lang="ru-RU" sz="2000" b="0">
                            <a:latin typeface="Cambria Math" panose="02040503050406030204" pitchFamily="18" charset="0"/>
                          </a:rPr>
                          <m:t>расч</m:t>
                        </m:r>
                      </m:sup>
                    </m:sSubSup>
                  </m:oMath>
                </a14:m>
                <a:r>
                  <a:rPr lang="ru-RU" sz="2000" b="0" dirty="0"/>
                  <a:t> рассчитывается по следующей методике. </a:t>
                </a:r>
                <a:r>
                  <a:rPr lang="ru-RU" sz="2000" b="0" dirty="0" smtClean="0"/>
                  <a:t>   Обработанные </a:t>
                </a:r>
                <a:r>
                  <a:rPr lang="ru-RU" sz="2000" b="0" dirty="0"/>
                  <a:t>данные приборов учета отображают в прямоугольной системе координат: </a:t>
                </a:r>
                <a:endParaRPr lang="ru-RU" sz="2000" b="0" dirty="0" smtClean="0"/>
              </a:p>
              <a:p>
                <a:r>
                  <a:rPr lang="ru-RU" sz="2000" b="0" dirty="0" smtClean="0"/>
                  <a:t>по </a:t>
                </a:r>
                <a:r>
                  <a:rPr lang="ru-RU" sz="2000" b="0" dirty="0"/>
                  <a:t>оси абсцисс – средняя за сутки температура наружного воздуха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000" b="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2000" b="0" i="1">
                            <a:latin typeface="Cambria Math" panose="02040503050406030204" pitchFamily="18" charset="0"/>
                          </a:rPr>
                          <m:t>Т</m:t>
                        </m:r>
                      </m:e>
                      <m:sub>
                        <m:r>
                          <a:rPr lang="ru-RU" sz="2000" b="0" i="1">
                            <a:latin typeface="Cambria Math" panose="02040503050406030204" pitchFamily="18" charset="0"/>
                          </a:rPr>
                          <m:t>н</m:t>
                        </m:r>
                        <m:r>
                          <a:rPr lang="ru-RU" sz="2000" b="0" i="1">
                            <a:latin typeface="Cambria Math"/>
                          </a:rPr>
                          <m:t>ар</m:t>
                        </m:r>
                      </m:sub>
                    </m:sSub>
                  </m:oMath>
                </a14:m>
                <a:r>
                  <a:rPr lang="ru-RU" sz="2000" b="0" dirty="0" smtClean="0"/>
                  <a:t>, </a:t>
                </a:r>
                <a:r>
                  <a:rPr lang="ru-RU" sz="2000" b="0" dirty="0"/>
                  <a:t>°C, </a:t>
                </a:r>
                <a:endParaRPr lang="ru-RU" sz="2000" b="0" dirty="0" smtClean="0"/>
              </a:p>
              <a:p>
                <a:pPr>
                  <a:spcAft>
                    <a:spcPts val="600"/>
                  </a:spcAft>
                </a:pPr>
                <a:r>
                  <a:rPr lang="ru-RU" sz="2000" b="0" dirty="0" smtClean="0"/>
                  <a:t>по </a:t>
                </a:r>
                <a:r>
                  <a:rPr lang="ru-RU" sz="2000" b="0" dirty="0"/>
                  <a:t>оси ординат – показатели суточного потребления тепловой энергии по данным приборов учета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ru-RU" sz="2000" b="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ru-RU" sz="2000" b="0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ru-RU" sz="2000" b="0">
                            <a:latin typeface="Cambria Math" panose="02040503050406030204" pitchFamily="18" charset="0"/>
                          </a:rPr>
                          <m:t>И</m:t>
                        </m:r>
                      </m:sub>
                      <m:sup>
                        <m:r>
                          <a:rPr lang="ru-RU" sz="2000" b="0">
                            <a:latin typeface="Cambria Math" panose="02040503050406030204" pitchFamily="18" charset="0"/>
                          </a:rPr>
                          <m:t>сут</m:t>
                        </m:r>
                      </m:sup>
                    </m:sSubSup>
                  </m:oMath>
                </a14:m>
                <a:r>
                  <a:rPr lang="ru-RU" sz="2000" b="0" dirty="0"/>
                  <a:t>, Гкал.</a:t>
                </a:r>
              </a:p>
              <a:p>
                <a:pPr marL="0" indent="0">
                  <a:buNone/>
                </a:pPr>
                <a:r>
                  <a:rPr lang="ru-RU" sz="2000" b="0" dirty="0" smtClean="0"/>
                  <a:t>      По </a:t>
                </a:r>
                <a:r>
                  <a:rPr lang="ru-RU" sz="2000" b="0" dirty="0"/>
                  <a:t>отображенным данным находят приближенную функциональную линейную зависимость (простую линейную регрессию, позволяющую найти прямую линию, максимально приближенную к точкам данных с приборов учета тепловой энергии) в виде:</a:t>
                </a:r>
              </a:p>
              <a:p>
                <a:pPr marL="0" indent="0">
                  <a:spcBef>
                    <a:spcPts val="600"/>
                  </a:spcBef>
                  <a:spcAft>
                    <a:spcPts val="600"/>
                  </a:spcAft>
                  <a:buNone/>
                </a:pPr>
                <a:r>
                  <a:rPr lang="ru-RU" sz="2000" b="0" dirty="0" smtClean="0"/>
                  <a:t>    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ru-RU" sz="2000" b="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ru-RU" sz="2000" b="0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ru-RU" sz="2000" b="0">
                            <a:latin typeface="Cambria Math" panose="02040503050406030204" pitchFamily="18" charset="0"/>
                          </a:rPr>
                          <m:t>И</m:t>
                        </m:r>
                      </m:sub>
                      <m:sup>
                        <m:r>
                          <a:rPr lang="ru-RU" sz="2000" b="0">
                            <a:latin typeface="Cambria Math" panose="02040503050406030204" pitchFamily="18" charset="0"/>
                          </a:rPr>
                          <m:t>расч</m:t>
                        </m:r>
                      </m:sup>
                    </m:sSubSup>
                    <m:r>
                      <a:rPr lang="ru-RU" sz="2000" b="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ru-RU" sz="2000" b="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ru-RU" sz="2000" b="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ru-RU" sz="2000" b="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ru-RU" sz="2000" b="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2000" b="0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ru-RU" sz="2000" b="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ru-RU" sz="2000" b="0" i="1">
                        <a:latin typeface="Cambria Math" panose="02040503050406030204" pitchFamily="18" charset="0"/>
                      </a:rPr>
                      <m:t>∙</m:t>
                    </m:r>
                    <m:sSub>
                      <m:sSubPr>
                        <m:ctrlPr>
                          <a:rPr lang="ru-RU" sz="2000" b="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2000" b="0" i="1">
                            <a:latin typeface="Cambria Math" panose="02040503050406030204" pitchFamily="18" charset="0"/>
                          </a:rPr>
                          <m:t>Т</m:t>
                        </m:r>
                      </m:e>
                      <m:sub>
                        <m:r>
                          <a:rPr lang="ru-RU" sz="2000" b="0" i="1">
                            <a:latin typeface="Cambria Math" panose="02040503050406030204" pitchFamily="18" charset="0"/>
                          </a:rPr>
                          <m:t>н</m:t>
                        </m:r>
                        <m:r>
                          <a:rPr lang="ru-RU" sz="2000" b="0" i="1" smtClean="0">
                            <a:latin typeface="Cambria Math"/>
                          </a:rPr>
                          <m:t>ар</m:t>
                        </m:r>
                      </m:sub>
                    </m:sSub>
                    <m:r>
                      <a:rPr lang="ru-RU" sz="2000" b="0" i="1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ru-RU" sz="2000" b="0" dirty="0"/>
                  <a:t>                                                                                              </a:t>
                </a:r>
                <a:r>
                  <a:rPr lang="ru-RU" sz="2000" b="0" dirty="0" smtClean="0"/>
                  <a:t>        (11)</a:t>
                </a:r>
                <a:endParaRPr lang="ru-RU" sz="2000" b="0" dirty="0"/>
              </a:p>
              <a:p>
                <a:pPr marL="0" indent="0">
                  <a:buNone/>
                </a:pPr>
                <a:r>
                  <a:rPr lang="ru-RU" sz="2000" b="0" dirty="0"/>
                  <a:t>где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000" b="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ru-RU" sz="2000" b="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ru-RU" sz="2000" b="0" dirty="0"/>
                  <a:t> - сдвиг линейной функции относительно начала </a:t>
                </a:r>
                <a:r>
                  <a:rPr lang="ru-RU" sz="2000" b="0" dirty="0" smtClean="0"/>
                  <a:t>координат;</a:t>
                </a:r>
                <a:endParaRPr lang="ru-RU" sz="2000" b="0" dirty="0"/>
              </a:p>
              <a:p>
                <a:pPr marL="0" indent="0">
                  <a:spcAft>
                    <a:spcPts val="600"/>
                  </a:spcAft>
                  <a:buNone/>
                </a:pPr>
                <a:r>
                  <a:rPr lang="ru-RU" sz="2000" b="0" dirty="0" smtClean="0"/>
                  <a:t>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000" b="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2000" b="0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ru-RU" sz="2000" b="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ru-RU" sz="2000" b="0" dirty="0"/>
                  <a:t> - наклон прямой.</a:t>
                </a:r>
              </a:p>
              <a:p>
                <a:pPr marL="0" indent="0">
                  <a:buNone/>
                </a:pPr>
                <a:r>
                  <a:rPr lang="ru-RU" sz="2000" b="0" dirty="0" smtClean="0"/>
                  <a:t>       Тепловую </a:t>
                </a:r>
                <a:r>
                  <a:rPr lang="ru-RU" sz="2000" b="0" dirty="0"/>
                  <a:t>нагрузку водяной системы отопления объекта теплопотребления вычисляют при подстановке в уравнение  </a:t>
                </a:r>
                <a:r>
                  <a:rPr lang="ru-RU" sz="2000" b="0" dirty="0" smtClean="0"/>
                  <a:t>(11) </a:t>
                </a:r>
                <a:r>
                  <a:rPr lang="ru-RU" sz="2000" b="0" dirty="0"/>
                  <a:t>значения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000" b="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2000" b="0" i="1">
                            <a:latin typeface="Cambria Math" panose="02040503050406030204" pitchFamily="18" charset="0"/>
                          </a:rPr>
                          <m:t>Т</m:t>
                        </m:r>
                      </m:e>
                      <m:sub>
                        <m:r>
                          <a:rPr lang="ru-RU" sz="2000" b="0" i="1">
                            <a:latin typeface="Cambria Math" panose="02040503050406030204" pitchFamily="18" charset="0"/>
                          </a:rPr>
                          <m:t>н</m:t>
                        </m:r>
                        <m:r>
                          <a:rPr lang="ru-RU" sz="2000" b="0" i="1" smtClean="0">
                            <a:latin typeface="Cambria Math"/>
                          </a:rPr>
                          <m:t>ар</m:t>
                        </m:r>
                      </m:sub>
                    </m:sSub>
                  </m:oMath>
                </a14:m>
                <a:r>
                  <a:rPr lang="ru-RU" sz="2000" b="0" dirty="0"/>
                  <a:t>, равными значению расчетной температуры наружного воздуха, применяемой для проектирования систем отопления в климатической зоне, где расположен объект теплопотребления, т.е. </a:t>
                </a:r>
                <a:r>
                  <a:rPr lang="ru-RU" sz="2000" dirty="0"/>
                  <a:t>минус 24 °С</a:t>
                </a:r>
                <a:r>
                  <a:rPr lang="ru-RU" sz="2000" b="0" dirty="0"/>
                  <a:t>.</a:t>
                </a:r>
              </a:p>
              <a:p>
                <a:endParaRPr lang="ru-RU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1079500"/>
                <a:ext cx="9144000" cy="5226050"/>
              </a:xfrm>
              <a:blipFill rotWithShape="1">
                <a:blip r:embed="rId3"/>
                <a:stretch>
                  <a:fillRect l="-667" t="-350" r="-800" b="-18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>
              <a:defRPr/>
            </a:pPr>
            <a:fld id="{1C4EB330-8D57-4037-AD6F-B1B13D35574A}" type="slidenum">
              <a:rPr lang="ru-RU" sz="1600" smtClean="0">
                <a:latin typeface="Arial" panose="020B0604020202020204" pitchFamily="34" charset="0"/>
                <a:cs typeface="Arial" panose="020B0604020202020204" pitchFamily="34" charset="0"/>
              </a:rPr>
              <a:pPr algn="ctr">
                <a:defRPr/>
              </a:pPr>
              <a:t>21</a:t>
            </a:fld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091343" y="6334780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dirty="0"/>
              <a:t>Ежегодная актуализация  схемы теплоснабжения города </a:t>
            </a:r>
          </a:p>
          <a:p>
            <a:pPr algn="ctr">
              <a:defRPr/>
            </a:pPr>
            <a:r>
              <a:rPr lang="ru-RU" b="1" dirty="0"/>
              <a:t>Санкт-Петербурга на 2017, 2018, 2019 годы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09859372"/>
      </p:ext>
    </p:extLst>
  </p:cSld>
  <p:clrMapOvr>
    <a:masterClrMapping/>
  </p:clrMapOvr>
  <p:transition>
    <p:wip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26772" y="0"/>
            <a:ext cx="5279572" cy="1009650"/>
          </a:xfrm>
        </p:spPr>
        <p:txBody>
          <a:bodyPr/>
          <a:lstStyle/>
          <a:p>
            <a:pPr algn="ctr"/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Результаты расчета (2016 год)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>
              <a:defRPr/>
            </a:pPr>
            <a:fld id="{1C4EB330-8D57-4037-AD6F-B1B13D35574A}" type="slidenum">
              <a:rPr lang="ru-RU" sz="1600" smtClean="0">
                <a:latin typeface="Arial" panose="020B0604020202020204" pitchFamily="34" charset="0"/>
                <a:cs typeface="Arial" panose="020B0604020202020204" pitchFamily="34" charset="0"/>
              </a:rPr>
              <a:pPr algn="ctr">
                <a:defRPr/>
              </a:pPr>
              <a:t>22</a:t>
            </a:fld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091343" y="6334780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dirty="0"/>
              <a:t>Ежегодная актуализация  схемы теплоснабжения города </a:t>
            </a:r>
          </a:p>
          <a:p>
            <a:pPr algn="ctr">
              <a:defRPr/>
            </a:pPr>
            <a:r>
              <a:rPr lang="ru-RU" b="1" dirty="0"/>
              <a:t>Санкт-Петербурга на 2017, 2018, 2019 годы</a:t>
            </a:r>
            <a:endParaRPr lang="ru-RU" dirty="0"/>
          </a:p>
        </p:txBody>
      </p:sp>
      <p:graphicFrame>
        <p:nvGraphicFramePr>
          <p:cNvPr id="9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57710470"/>
              </p:ext>
            </p:extLst>
          </p:nvPr>
        </p:nvGraphicFramePr>
        <p:xfrm>
          <a:off x="252248" y="1151868"/>
          <a:ext cx="4172607" cy="24216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Диаграмма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32586364"/>
              </p:ext>
            </p:extLst>
          </p:nvPr>
        </p:nvGraphicFramePr>
        <p:xfrm>
          <a:off x="367861" y="3626070"/>
          <a:ext cx="4266215" cy="25316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1" name="Диаграмма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12203819"/>
              </p:ext>
            </p:extLst>
          </p:nvPr>
        </p:nvGraphicFramePr>
        <p:xfrm>
          <a:off x="4614041" y="1240221"/>
          <a:ext cx="3778961" cy="23168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2" name="Диаграмма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98644302"/>
              </p:ext>
            </p:extLst>
          </p:nvPr>
        </p:nvGraphicFramePr>
        <p:xfrm>
          <a:off x="4666593" y="3615559"/>
          <a:ext cx="4037779" cy="2385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1156726896"/>
      </p:ext>
    </p:extLst>
  </p:cSld>
  <p:clrMapOvr>
    <a:masterClrMapping/>
  </p:clrMapOvr>
  <p:transition>
    <p:wip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26772" y="0"/>
            <a:ext cx="5279572" cy="1009650"/>
          </a:xfrm>
        </p:spPr>
        <p:txBody>
          <a:bodyPr/>
          <a:lstStyle/>
          <a:p>
            <a:pPr algn="ctr"/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Преимущества и недостатки определения фактических нагрузок на основании показаний УУТЭ на источниках тепловой энергии</a:t>
            </a:r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>
              <a:defRPr/>
            </a:pPr>
            <a:fld id="{1C4EB330-8D57-4037-AD6F-B1B13D35574A}" type="slidenum">
              <a:rPr lang="ru-RU" sz="1600" smtClean="0">
                <a:latin typeface="Arial" panose="020B0604020202020204" pitchFamily="34" charset="0"/>
                <a:cs typeface="Arial" panose="020B0604020202020204" pitchFamily="34" charset="0"/>
              </a:rPr>
              <a:pPr algn="ctr">
                <a:defRPr/>
              </a:pPr>
              <a:t>23</a:t>
            </a:fld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091343" y="6334780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dirty="0"/>
              <a:t>Ежегодная актуализация  схемы теплоснабжения города </a:t>
            </a:r>
          </a:p>
          <a:p>
            <a:pPr algn="ctr">
              <a:defRPr/>
            </a:pPr>
            <a:r>
              <a:rPr lang="ru-RU" b="1" dirty="0"/>
              <a:t>Санкт-Петербурга на 2017, 2018, 2019 годы</a:t>
            </a:r>
            <a:endParaRPr lang="ru-RU" dirty="0"/>
          </a:p>
        </p:txBody>
      </p: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299962" y="1250065"/>
            <a:ext cx="4266596" cy="4803494"/>
          </a:xfrm>
          <a:prstGeom prst="rect">
            <a:avLst/>
          </a:pr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ct val="30000"/>
              </a:spcBef>
              <a:buChar char="•"/>
              <a:defRPr sz="2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2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2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3200" dirty="0" smtClean="0">
                <a:solidFill>
                  <a:srgbClr val="0070C0"/>
                </a:solidFill>
              </a:rPr>
              <a:t>+</a:t>
            </a:r>
            <a:endParaRPr lang="ru-RU" altLang="ru-RU" sz="3200" dirty="0">
              <a:solidFill>
                <a:srgbClr val="0070C0"/>
              </a:solidFill>
            </a:endParaRP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AutoNum type="arabicPeriod"/>
            </a:pPr>
            <a:r>
              <a:rPr lang="ru-RU" altLang="ru-RU" sz="1400" dirty="0" smtClean="0">
                <a:solidFill>
                  <a:schemeClr val="tx1"/>
                </a:solidFill>
              </a:rPr>
              <a:t> Эффективность использования рассматриваемого метода в автономной системе теплоснабжения: отсутствие технологических связей с другими зонами теплоснабжения, не более 2 </a:t>
            </a:r>
            <a:r>
              <a:rPr lang="ru-RU" altLang="ru-RU" sz="1400" dirty="0" err="1" smtClean="0">
                <a:solidFill>
                  <a:schemeClr val="tx1"/>
                </a:solidFill>
              </a:rPr>
              <a:t>тепломагистралей</a:t>
            </a:r>
            <a:r>
              <a:rPr lang="ru-RU" altLang="ru-RU" sz="1400" dirty="0">
                <a:solidFill>
                  <a:schemeClr val="tx1"/>
                </a:solidFill>
              </a:rPr>
              <a:t> </a:t>
            </a:r>
            <a:r>
              <a:rPr lang="ru-RU" altLang="ru-RU" sz="1400" dirty="0" smtClean="0">
                <a:solidFill>
                  <a:schemeClr val="tx1"/>
                </a:solidFill>
              </a:rPr>
              <a:t>в зоне рассматриваемого источника тепловой энергии. </a:t>
            </a:r>
          </a:p>
          <a:p>
            <a:pPr marL="457200" indent="-457200" eaLnBrk="1" hangingPunct="1">
              <a:lnSpc>
                <a:spcPct val="100000"/>
              </a:lnSpc>
              <a:spcBef>
                <a:spcPct val="0"/>
              </a:spcBef>
              <a:buFontTx/>
              <a:buAutoNum type="arabicPeriod"/>
            </a:pPr>
            <a:endParaRPr lang="ru-RU" altLang="ru-RU" sz="1400" dirty="0">
              <a:solidFill>
                <a:schemeClr val="tx1"/>
              </a:solidFill>
            </a:endParaRPr>
          </a:p>
          <a:p>
            <a:pPr marL="457200" indent="-457200" eaLnBrk="1" hangingPunct="1">
              <a:lnSpc>
                <a:spcPct val="100000"/>
              </a:lnSpc>
              <a:spcBef>
                <a:spcPct val="0"/>
              </a:spcBef>
              <a:buFontTx/>
              <a:buAutoNum type="arabicPeriod"/>
            </a:pPr>
            <a:endParaRPr lang="ru-RU" altLang="ru-RU" sz="1800" dirty="0" smtClean="0">
              <a:solidFill>
                <a:schemeClr val="tx1"/>
              </a:solidFill>
            </a:endParaRPr>
          </a:p>
          <a:p>
            <a:pPr marL="457200" indent="-457200" eaLnBrk="1" hangingPunct="1">
              <a:lnSpc>
                <a:spcPct val="100000"/>
              </a:lnSpc>
              <a:spcBef>
                <a:spcPct val="0"/>
              </a:spcBef>
              <a:buFontTx/>
              <a:buAutoNum type="arabicPeriod"/>
            </a:pPr>
            <a:endParaRPr lang="ru-RU" altLang="ru-RU" sz="2000" dirty="0">
              <a:solidFill>
                <a:schemeClr val="tx1"/>
              </a:solidFill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None/>
            </a:pPr>
            <a:endParaRPr lang="ru-RU" altLang="ru-RU" sz="1800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4782474" y="1250065"/>
            <a:ext cx="3991136" cy="4803494"/>
          </a:xfrm>
          <a:prstGeom prst="rect">
            <a:avLst/>
          </a:pr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ct val="30000"/>
              </a:spcBef>
              <a:buChar char="•"/>
              <a:defRPr sz="2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2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2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ru-RU" altLang="ru-RU" sz="3200" b="1" dirty="0" smtClean="0">
                <a:solidFill>
                  <a:srgbClr val="0070C0"/>
                </a:solidFill>
              </a:rPr>
              <a:t>-</a:t>
            </a:r>
            <a:endParaRPr lang="ru-RU" altLang="ru-RU" sz="3200" b="1" dirty="0">
              <a:solidFill>
                <a:srgbClr val="0070C0"/>
              </a:solidFill>
            </a:endParaRPr>
          </a:p>
          <a:p>
            <a:pPr lvl="0">
              <a:buNone/>
            </a:pPr>
            <a:r>
              <a:rPr lang="ru-RU" sz="1400" dirty="0" smtClean="0">
                <a:solidFill>
                  <a:schemeClr val="tx1"/>
                </a:solidFill>
              </a:rPr>
              <a:t>1. </a:t>
            </a:r>
            <a:r>
              <a:rPr lang="ru-RU" sz="1400" dirty="0" smtClean="0"/>
              <a:t>В </a:t>
            </a:r>
            <a:r>
              <a:rPr lang="ru-RU" sz="1400" dirty="0"/>
              <a:t>объемы отпуска </a:t>
            </a:r>
            <a:r>
              <a:rPr lang="ru-RU" sz="1400" dirty="0" smtClean="0"/>
              <a:t>тепловой энергии с </a:t>
            </a:r>
            <a:r>
              <a:rPr lang="ru-RU" sz="1400" dirty="0"/>
              <a:t>коллекторов (на основании которых рассчитываются фактические нагрузки) не включено потенциальное потребление тепловой энергии на нужды вентиляции абонентов (оборудование не используется и(или) выведено из </a:t>
            </a:r>
            <a:r>
              <a:rPr lang="ru-RU" sz="1400" dirty="0" smtClean="0"/>
              <a:t>эксплуатации/демонтировано</a:t>
            </a:r>
            <a:r>
              <a:rPr lang="ru-RU" sz="1400" dirty="0"/>
              <a:t>).</a:t>
            </a:r>
          </a:p>
          <a:p>
            <a:pPr lvl="0">
              <a:buNone/>
            </a:pPr>
            <a:endParaRPr lang="ru-RU" sz="1400" dirty="0" smtClean="0"/>
          </a:p>
          <a:p>
            <a:pPr lvl="0">
              <a:buNone/>
            </a:pPr>
            <a:r>
              <a:rPr lang="ru-RU" sz="1400" dirty="0" smtClean="0"/>
              <a:t>2. В </a:t>
            </a:r>
            <a:r>
              <a:rPr lang="ru-RU" sz="1400" dirty="0"/>
              <a:t>расчетах используются данные об отпуске тепловой энергии с коллекторов станций за предыдущий и текущий осенне-зимний периоды </a:t>
            </a:r>
            <a:r>
              <a:rPr lang="ru-RU" sz="1400" dirty="0" smtClean="0"/>
              <a:t>без </a:t>
            </a:r>
            <a:r>
              <a:rPr lang="ru-RU" sz="1400" dirty="0"/>
              <a:t>учета прироста нагрузки новых потребителей в зонах источников тепловой </a:t>
            </a:r>
            <a:r>
              <a:rPr lang="ru-RU" sz="1400" dirty="0" smtClean="0"/>
              <a:t>энергии.</a:t>
            </a:r>
          </a:p>
          <a:p>
            <a:pPr lvl="0">
              <a:buNone/>
            </a:pPr>
            <a:endParaRPr lang="ru-RU" sz="1400" dirty="0"/>
          </a:p>
          <a:p>
            <a:pPr lvl="0">
              <a:buNone/>
            </a:pPr>
            <a:r>
              <a:rPr lang="ru-RU" sz="1400" dirty="0" smtClean="0"/>
              <a:t>3. При проведении расчетов не учитываются плановые </a:t>
            </a:r>
            <a:r>
              <a:rPr lang="ru-RU" sz="1400" dirty="0"/>
              <a:t>или аварийные </a:t>
            </a:r>
            <a:r>
              <a:rPr lang="ru-RU" sz="1400" dirty="0" smtClean="0"/>
              <a:t>переключения абонентов.</a:t>
            </a:r>
            <a:endParaRPr lang="ru-RU" sz="1400" dirty="0"/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None/>
            </a:pPr>
            <a:endParaRPr lang="ru-RU" altLang="ru-RU" sz="12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2301642"/>
      </p:ext>
    </p:extLst>
  </p:cSld>
  <p:clrMapOvr>
    <a:masterClrMapping/>
  </p:clrMapOvr>
  <p:transition>
    <p:wip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26772" y="0"/>
            <a:ext cx="5279572" cy="1009650"/>
          </a:xfrm>
        </p:spPr>
        <p:txBody>
          <a:bodyPr/>
          <a:lstStyle/>
          <a:p>
            <a:pPr algn="ctr"/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Сравнительный анализ методов расчета 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>
              <a:defRPr/>
            </a:pPr>
            <a:fld id="{1C4EB330-8D57-4037-AD6F-B1B13D35574A}" type="slidenum">
              <a:rPr lang="ru-RU" sz="1600" smtClean="0">
                <a:latin typeface="Arial" panose="020B0604020202020204" pitchFamily="34" charset="0"/>
                <a:cs typeface="Arial" panose="020B0604020202020204" pitchFamily="34" charset="0"/>
              </a:rPr>
              <a:pPr algn="ctr">
                <a:defRPr/>
              </a:pPr>
              <a:t>24</a:t>
            </a:fld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091343" y="6334780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dirty="0"/>
              <a:t>Ежегодная актуализация  схемы теплоснабжения города </a:t>
            </a:r>
          </a:p>
          <a:p>
            <a:pPr algn="ctr">
              <a:defRPr/>
            </a:pPr>
            <a:r>
              <a:rPr lang="ru-RU" b="1" dirty="0"/>
              <a:t>Санкт-Петербурга на 2017, 2018, 2019 годы</a:t>
            </a:r>
            <a:endParaRPr lang="ru-RU" dirty="0"/>
          </a:p>
        </p:txBody>
      </p:sp>
      <p:sp>
        <p:nvSpPr>
          <p:cNvPr id="11" name="Объект 2"/>
          <p:cNvSpPr>
            <a:spLocks noGrp="1"/>
          </p:cNvSpPr>
          <p:nvPr>
            <p:ph idx="1"/>
          </p:nvPr>
        </p:nvSpPr>
        <p:spPr>
          <a:xfrm>
            <a:off x="62874" y="3267288"/>
            <a:ext cx="8954814" cy="328886"/>
          </a:xfrm>
        </p:spPr>
        <p:txBody>
          <a:bodyPr/>
          <a:lstStyle/>
          <a:p>
            <a:pPr marL="0" indent="0" algn="ctr">
              <a:buNone/>
            </a:pP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Метод 2: </a:t>
            </a:r>
            <a:r>
              <a:rPr lang="ru-RU" sz="1800" b="0" dirty="0" smtClean="0">
                <a:latin typeface="Arial" panose="020B0604020202020204" pitchFamily="34" charset="0"/>
                <a:cs typeface="Arial" panose="020B0604020202020204" pitchFamily="34" charset="0"/>
              </a:rPr>
              <a:t>с </a:t>
            </a:r>
            <a:r>
              <a:rPr lang="ru-RU" sz="1800" b="0" dirty="0">
                <a:latin typeface="Arial" panose="020B0604020202020204" pitchFamily="34" charset="0"/>
                <a:cs typeface="Arial" panose="020B0604020202020204" pitchFamily="34" charset="0"/>
              </a:rPr>
              <a:t>коллекторов источников</a:t>
            </a:r>
          </a:p>
        </p:txBody>
      </p:sp>
      <p:sp>
        <p:nvSpPr>
          <p:cNvPr id="12" name="Объект 2"/>
          <p:cNvSpPr txBox="1">
            <a:spLocks/>
          </p:cNvSpPr>
          <p:nvPr/>
        </p:nvSpPr>
        <p:spPr>
          <a:xfrm>
            <a:off x="50039" y="1179348"/>
            <a:ext cx="8954814" cy="596899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600" b="1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algn="ctr">
              <a:buFontTx/>
              <a:buNone/>
            </a:pPr>
            <a:r>
              <a:rPr lang="ru-RU" sz="18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Метод 1: </a:t>
            </a:r>
            <a:r>
              <a:rPr lang="ru-RU" sz="1800" b="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по данным приборов учета, установленным на объектах теплопотребления</a:t>
            </a:r>
            <a:endParaRPr lang="ru-RU" sz="1800" b="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556"/>
          <a:stretch/>
        </p:blipFill>
        <p:spPr bwMode="auto">
          <a:xfrm>
            <a:off x="62875" y="3745442"/>
            <a:ext cx="9007366" cy="1204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648"/>
          <a:stretch/>
        </p:blipFill>
        <p:spPr bwMode="auto">
          <a:xfrm>
            <a:off x="62874" y="1879925"/>
            <a:ext cx="9007367" cy="12380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44887" y="5098950"/>
            <a:ext cx="875996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 в сутки максимального водопотребления.</a:t>
            </a:r>
            <a:endParaRPr lang="ru-RU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**с учетом нагрузки абонентов, у которых в договорах теплоснабжения указана нагрузка на вентиляцию, но которая по факту отсутствует (мех/вентиляция не используется или оборудование выведено из эксплуатации). </a:t>
            </a:r>
            <a:endParaRPr lang="ru-RU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***принята с учетом максимальной часовой нагрузки, обозначенной в договорах </a:t>
            </a:r>
            <a:r>
              <a:rPr lang="ru-RU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теплоснабжения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7716680"/>
      </p:ext>
    </p:extLst>
  </p:cSld>
  <p:clrMapOvr>
    <a:masterClrMapping/>
  </p:clrMapOvr>
  <p:transition>
    <p:wip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26772" y="0"/>
            <a:ext cx="5279572" cy="1009650"/>
          </a:xfrm>
        </p:spPr>
        <p:txBody>
          <a:bodyPr/>
          <a:lstStyle/>
          <a:p>
            <a:pPr algn="ctr"/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Выводы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>
              <a:defRPr/>
            </a:pPr>
            <a:fld id="{1C4EB330-8D57-4037-AD6F-B1B13D35574A}" type="slidenum">
              <a:rPr lang="ru-RU" sz="1600" smtClean="0">
                <a:latin typeface="Arial" panose="020B0604020202020204" pitchFamily="34" charset="0"/>
                <a:cs typeface="Arial" panose="020B0604020202020204" pitchFamily="34" charset="0"/>
              </a:rPr>
              <a:pPr algn="ctr">
                <a:defRPr/>
              </a:pPr>
              <a:t>25</a:t>
            </a:fld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091343" y="6298368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dirty="0"/>
              <a:t>Ежегодная актуализация  схемы теплоснабжения города </a:t>
            </a:r>
          </a:p>
          <a:p>
            <a:pPr algn="ctr">
              <a:defRPr/>
            </a:pPr>
            <a:r>
              <a:rPr lang="ru-RU" b="1" dirty="0"/>
              <a:t>Санкт-Петербурга на 2017, 2018, 2019 годы</a:t>
            </a:r>
            <a:endParaRPr lang="ru-RU" dirty="0"/>
          </a:p>
        </p:txBody>
      </p:sp>
      <p:sp>
        <p:nvSpPr>
          <p:cNvPr id="9" name="Скругленный прямоугольник 8"/>
          <p:cNvSpPr/>
          <p:nvPr/>
        </p:nvSpPr>
        <p:spPr bwMode="auto">
          <a:xfrm>
            <a:off x="204788" y="1080887"/>
            <a:ext cx="8665299" cy="3650310"/>
          </a:xfrm>
          <a:prstGeom prst="roundRect">
            <a:avLst>
              <a:gd name="adj" fmla="val 9604"/>
            </a:avLst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72000" rIns="72000" bIns="72000" numCol="1" rtlCol="0" anchor="ctr" anchorCtr="0" compatLnSpc="1">
            <a:prstTxWarp prst="textNoShape">
              <a:avLst/>
            </a:prstTxWarp>
          </a:bodyPr>
          <a:lstStyle/>
          <a:p>
            <a:pPr lvl="0" algn="just">
              <a:spcAft>
                <a:spcPts val="0"/>
              </a:spcAft>
              <a:tabLst>
                <a:tab pos="630555" algn="l"/>
              </a:tabLst>
            </a:pPr>
            <a:endParaRPr lang="ru-RU" sz="1600" b="1" dirty="0" smtClean="0">
              <a:solidFill>
                <a:srgbClr val="0070C0"/>
              </a:solidFill>
              <a:ea typeface="Calibri"/>
              <a:cs typeface="Times New Roman"/>
            </a:endParaRPr>
          </a:p>
          <a:p>
            <a:pPr marL="342900" lvl="0" indent="-342900" eaLnBrk="0" hangingPunct="0">
              <a:buAutoNum type="arabicPeriod"/>
            </a:pPr>
            <a:r>
              <a:rPr lang="ru-RU" sz="1600" b="1" dirty="0" smtClean="0">
                <a:solidFill>
                  <a:srgbClr val="0070C0"/>
                </a:solidFill>
                <a:ea typeface="Calibri"/>
                <a:cs typeface="Times New Roman"/>
              </a:rPr>
              <a:t>Представлена методика расчета фактического теплопотребления с использованием двух методов.</a:t>
            </a:r>
          </a:p>
          <a:p>
            <a:pPr marL="342900" lvl="0" indent="-342900" eaLnBrk="0" hangingPunct="0">
              <a:buAutoNum type="arabicPeriod"/>
            </a:pPr>
            <a:r>
              <a:rPr lang="ru-RU" sz="1600" b="1" dirty="0" smtClean="0">
                <a:solidFill>
                  <a:srgbClr val="0070C0"/>
                </a:solidFill>
                <a:ea typeface="Calibri"/>
                <a:cs typeface="Times New Roman"/>
              </a:rPr>
              <a:t>Получены результаты расчетов применительно к ТЭЦ ПАО «ТГК-1».</a:t>
            </a:r>
            <a:endParaRPr lang="ru-RU" sz="1600" b="1" dirty="0">
              <a:solidFill>
                <a:srgbClr val="0070C0"/>
              </a:solidFill>
              <a:ea typeface="Calibri"/>
              <a:cs typeface="Times New Roman"/>
            </a:endParaRPr>
          </a:p>
          <a:p>
            <a:pPr lvl="0" algn="just">
              <a:spcAft>
                <a:spcPts val="0"/>
              </a:spcAft>
              <a:tabLst>
                <a:tab pos="630555" algn="l"/>
              </a:tabLst>
            </a:pPr>
            <a:r>
              <a:rPr lang="ru-RU" sz="1600" b="1" dirty="0" smtClean="0">
                <a:solidFill>
                  <a:srgbClr val="0070C0"/>
                </a:solidFill>
                <a:ea typeface="Calibri"/>
                <a:cs typeface="Times New Roman"/>
              </a:rPr>
              <a:t>3.    В </a:t>
            </a:r>
            <a:r>
              <a:rPr lang="ru-RU" sz="1600" b="1" smtClean="0">
                <a:solidFill>
                  <a:srgbClr val="0070C0"/>
                </a:solidFill>
                <a:ea typeface="Calibri"/>
                <a:cs typeface="Times New Roman"/>
              </a:rPr>
              <a:t>условиях положений </a:t>
            </a:r>
            <a:r>
              <a:rPr lang="ru-RU" sz="1600" b="1" dirty="0" smtClean="0">
                <a:solidFill>
                  <a:srgbClr val="0070C0"/>
                </a:solidFill>
                <a:ea typeface="Calibri"/>
                <a:cs typeface="Times New Roman"/>
              </a:rPr>
              <a:t>действующего законодательства, расчет фактических нагрузок в зонах теплоснабжения источников тепловой энергии ТСО является не только исполнением требований к разработке Схемы теплоснабжения, но и в большей степени базой для пересмотра договорных нагрузок абонентов, что обеспечивает:</a:t>
            </a:r>
          </a:p>
          <a:p>
            <a:pPr lvl="0" algn="just">
              <a:spcAft>
                <a:spcPts val="0"/>
              </a:spcAft>
              <a:tabLst>
                <a:tab pos="630555" algn="l"/>
              </a:tabLst>
            </a:pPr>
            <a:r>
              <a:rPr lang="ru-RU" sz="1200" b="1" dirty="0" smtClean="0">
                <a:solidFill>
                  <a:schemeClr val="tx1"/>
                </a:solidFill>
                <a:ea typeface="Calibri"/>
                <a:cs typeface="Times New Roman"/>
              </a:rPr>
              <a:t>-</a:t>
            </a:r>
            <a:r>
              <a:rPr lang="ru-RU" sz="1600" b="1" dirty="0" smtClean="0">
                <a:solidFill>
                  <a:schemeClr val="tx1"/>
                </a:solidFill>
                <a:ea typeface="Calibri"/>
                <a:cs typeface="Times New Roman"/>
              </a:rPr>
              <a:t> </a:t>
            </a:r>
            <a:r>
              <a:rPr lang="ru-RU" dirty="0" smtClean="0">
                <a:solidFill>
                  <a:schemeClr val="tx1"/>
                </a:solidFill>
                <a:ea typeface="Calibri"/>
                <a:cs typeface="Times New Roman"/>
              </a:rPr>
              <a:t>сокращение капитальных затрат при реконструкции (модернизации) источников тепловой энергии (мощность оборудования выбирается согласно данным по нагрузке абонентов, которая складывается из максимальных нагрузок на отопление, вентиляцию, технологические нужды и среднечасовой нагрузки на горячее водоснабжение в сутки максимального потребления);</a:t>
            </a:r>
          </a:p>
          <a:p>
            <a:pPr lvl="0" algn="just">
              <a:spcAft>
                <a:spcPts val="0"/>
              </a:spcAft>
              <a:tabLst>
                <a:tab pos="630555" algn="l"/>
              </a:tabLst>
            </a:pPr>
            <a:r>
              <a:rPr lang="ru-RU" dirty="0" smtClean="0">
                <a:solidFill>
                  <a:schemeClr val="tx1"/>
                </a:solidFill>
                <a:effectLst/>
                <a:ea typeface="Calibri"/>
                <a:cs typeface="Times New Roman"/>
              </a:rPr>
              <a:t> - обеспечение подключения новых потребителей без проведения дополнительных мероприятий на источниках тепловой энергии за счет уступки тепловой мощности (нагрузки) существующими потребителями;</a:t>
            </a:r>
          </a:p>
          <a:p>
            <a:pPr lvl="0" algn="just">
              <a:spcAft>
                <a:spcPts val="0"/>
              </a:spcAft>
              <a:tabLst>
                <a:tab pos="630555" algn="l"/>
              </a:tabLst>
            </a:pPr>
            <a:r>
              <a:rPr lang="ru-RU" dirty="0" smtClean="0">
                <a:solidFill>
                  <a:schemeClr val="tx1"/>
                </a:solidFill>
                <a:effectLst/>
                <a:ea typeface="Calibri"/>
                <a:cs typeface="Times New Roman"/>
              </a:rPr>
              <a:t>- возможность установления </a:t>
            </a:r>
            <a:r>
              <a:rPr lang="ru-RU" dirty="0" err="1" smtClean="0">
                <a:solidFill>
                  <a:schemeClr val="tx1"/>
                </a:solidFill>
                <a:effectLst/>
                <a:ea typeface="Calibri"/>
                <a:cs typeface="Times New Roman"/>
              </a:rPr>
              <a:t>двухставочного</a:t>
            </a:r>
            <a:r>
              <a:rPr lang="ru-RU" dirty="0" smtClean="0">
                <a:solidFill>
                  <a:schemeClr val="tx1"/>
                </a:solidFill>
                <a:effectLst/>
                <a:ea typeface="Calibri"/>
                <a:cs typeface="Times New Roman"/>
              </a:rPr>
              <a:t> тарифа на тепловую энергию.</a:t>
            </a:r>
          </a:p>
          <a:p>
            <a:pPr lvl="0" algn="just">
              <a:spcAft>
                <a:spcPts val="0"/>
              </a:spcAft>
              <a:tabLst>
                <a:tab pos="630555" algn="l"/>
              </a:tabLst>
            </a:pPr>
            <a:endParaRPr lang="ru-RU" b="1" dirty="0">
              <a:solidFill>
                <a:schemeClr val="tx1"/>
              </a:solidFill>
              <a:effectLst/>
              <a:ea typeface="Calibri"/>
              <a:cs typeface="Times New Roman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 bwMode="auto">
          <a:xfrm>
            <a:off x="224395" y="5331960"/>
            <a:ext cx="8684325" cy="876091"/>
          </a:xfrm>
          <a:prstGeom prst="roundRect">
            <a:avLst>
              <a:gd name="adj" fmla="val 19058"/>
            </a:avLst>
          </a:prstGeom>
          <a:solidFill>
            <a:srgbClr val="CCEC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72000" rIns="72000" bIns="72000" numCol="1" rtlCol="0" anchor="ctr" anchorCtr="0" compatLnSpc="1">
            <a:prstTxWarp prst="textNoShape">
              <a:avLst/>
            </a:prstTxWarp>
          </a:bodyPr>
          <a:lstStyle/>
          <a:p>
            <a:pPr marL="0" lvl="1" algn="ctr">
              <a:spcAft>
                <a:spcPts val="0"/>
              </a:spcAft>
              <a:tabLst>
                <a:tab pos="630555" algn="l"/>
              </a:tabLst>
            </a:pPr>
            <a:r>
              <a:rPr lang="ru-RU" sz="1600" b="1" spc="20" dirty="0" smtClean="0">
                <a:solidFill>
                  <a:schemeClr val="tx1"/>
                </a:solidFill>
                <a:ea typeface="Calibri"/>
                <a:cs typeface="Times New Roman"/>
              </a:rPr>
              <a:t>Реализация положения №3 возможна при расчете фактических нагрузок, выполненным в соответствии с Приказом </a:t>
            </a:r>
            <a:r>
              <a:rPr lang="ru-RU" sz="1600" b="1" spc="20" dirty="0" err="1" smtClean="0">
                <a:solidFill>
                  <a:schemeClr val="tx1"/>
                </a:solidFill>
                <a:ea typeface="Calibri"/>
                <a:cs typeface="Times New Roman"/>
              </a:rPr>
              <a:t>Минрегиона</a:t>
            </a:r>
            <a:r>
              <a:rPr lang="ru-RU" sz="1600" b="1" spc="20" dirty="0" smtClean="0">
                <a:solidFill>
                  <a:schemeClr val="tx1"/>
                </a:solidFill>
                <a:ea typeface="Calibri"/>
                <a:cs typeface="Times New Roman"/>
              </a:rPr>
              <a:t> РФ от 28.12.2009 г. №610, т.е. по показаниям УУТЭ, установленным в тепловых пунктах абонентов.</a:t>
            </a:r>
            <a:endParaRPr lang="ru-RU" sz="1600" b="1" dirty="0">
              <a:solidFill>
                <a:schemeClr val="tx1"/>
              </a:solidFill>
              <a:effectLst/>
              <a:ea typeface="Calibri"/>
              <a:cs typeface="Times New Roman"/>
            </a:endParaRPr>
          </a:p>
        </p:txBody>
      </p:sp>
      <p:sp>
        <p:nvSpPr>
          <p:cNvPr id="14" name="Стрелка вправо 13"/>
          <p:cNvSpPr/>
          <p:nvPr/>
        </p:nvSpPr>
        <p:spPr bwMode="auto">
          <a:xfrm rot="5400000">
            <a:off x="4325448" y="4564133"/>
            <a:ext cx="261719" cy="905145"/>
          </a:xfrm>
          <a:prstGeom prst="rightArrow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700" b="0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1980839"/>
      </p:ext>
    </p:extLst>
  </p:cSld>
  <p:clrMapOvr>
    <a:masterClrMapping/>
  </p:clrMapOvr>
  <p:transition>
    <p:wip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26772" y="0"/>
            <a:ext cx="5279572" cy="1009650"/>
          </a:xfrm>
        </p:spPr>
        <p:txBody>
          <a:bodyPr/>
          <a:lstStyle/>
          <a:p>
            <a:pPr algn="ctr"/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Рекомендации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>
              <a:defRPr/>
            </a:pPr>
            <a:fld id="{1C4EB330-8D57-4037-AD6F-B1B13D35574A}" type="slidenum">
              <a:rPr lang="ru-RU" sz="1600" smtClean="0">
                <a:latin typeface="Arial" panose="020B0604020202020204" pitchFamily="34" charset="0"/>
                <a:cs typeface="Arial" panose="020B0604020202020204" pitchFamily="34" charset="0"/>
              </a:rPr>
              <a:pPr algn="ctr">
                <a:defRPr/>
              </a:pPr>
              <a:t>26</a:t>
            </a:fld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091343" y="6334780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dirty="0"/>
              <a:t>Ежегодная актуализация  схемы теплоснабжения города </a:t>
            </a:r>
          </a:p>
          <a:p>
            <a:pPr algn="ctr">
              <a:defRPr/>
            </a:pPr>
            <a:r>
              <a:rPr lang="ru-RU" b="1" dirty="0"/>
              <a:t>Санкт-Петербурга на 2017, 2018, 2019 годы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0" y="1079500"/>
            <a:ext cx="9144000" cy="5255280"/>
          </a:xfrm>
        </p:spPr>
        <p:txBody>
          <a:bodyPr/>
          <a:lstStyle/>
          <a:p>
            <a:pPr marL="0" indent="0">
              <a:buNone/>
            </a:pPr>
            <a:endParaRPr lang="ru-RU" sz="2000" dirty="0" smtClean="0"/>
          </a:p>
          <a:p>
            <a:pPr marL="0" indent="0">
              <a:buNone/>
            </a:pPr>
            <a:r>
              <a:rPr lang="ru-RU" sz="2000" u="sng" dirty="0" smtClean="0"/>
              <a:t>При актуализации Схемы теплоснабжения на 2018 г. рекомендуется</a:t>
            </a:r>
            <a:r>
              <a:rPr lang="ru-RU" sz="2000" dirty="0" smtClean="0"/>
              <a:t>: </a:t>
            </a:r>
          </a:p>
          <a:p>
            <a:pPr marL="0" indent="0">
              <a:buNone/>
            </a:pPr>
            <a:r>
              <a:rPr lang="ru-RU" sz="2000" dirty="0" smtClean="0"/>
              <a:t>- при расчете фактических нагрузок потребителей преимущественно использовать </a:t>
            </a:r>
            <a:r>
              <a:rPr lang="ru-RU" sz="2000" dirty="0"/>
              <a:t>метод расчета по данным приборов учета, установленных на объектах </a:t>
            </a:r>
            <a:r>
              <a:rPr lang="ru-RU" sz="2000" dirty="0" smtClean="0"/>
              <a:t>теплопотребления (метод 1);</a:t>
            </a:r>
          </a:p>
          <a:p>
            <a:pPr marL="0" indent="0" algn="just">
              <a:buNone/>
            </a:pPr>
            <a:r>
              <a:rPr lang="ru-RU" sz="2000" dirty="0" smtClean="0"/>
              <a:t>- при отсутствии данных </a:t>
            </a:r>
            <a:r>
              <a:rPr lang="ru-RU" sz="2000" dirty="0"/>
              <a:t>приборов </a:t>
            </a:r>
            <a:r>
              <a:rPr lang="ru-RU" sz="2000" dirty="0" smtClean="0"/>
              <a:t>учета, </a:t>
            </a:r>
            <a:r>
              <a:rPr lang="ru-RU" sz="2000" dirty="0"/>
              <a:t>установленных на объектах </a:t>
            </a:r>
            <a:r>
              <a:rPr lang="ru-RU" sz="2000" dirty="0" smtClean="0"/>
              <a:t>теплопотребления, использовать метод расчета 2 на </a:t>
            </a:r>
            <a:r>
              <a:rPr lang="ru-RU" sz="2000" dirty="0"/>
              <a:t>основании данных отпуска тепловой энергии с коллекторов </a:t>
            </a:r>
            <a:r>
              <a:rPr lang="ru-RU" sz="2000" dirty="0" smtClean="0"/>
              <a:t>источников.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326110321"/>
      </p:ext>
    </p:extLst>
  </p:cSld>
  <p:clrMapOvr>
    <a:masterClrMapping/>
  </p:clrMapOvr>
  <p:transition>
    <p:wip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073129" y="2692866"/>
            <a:ext cx="7153274" cy="1048624"/>
          </a:xfrm>
        </p:spPr>
        <p:txBody>
          <a:bodyPr anchor="ctr"/>
          <a:lstStyle/>
          <a:p>
            <a:pPr algn="ctr" eaLnBrk="1" hangingPunct="1">
              <a:lnSpc>
                <a:spcPct val="150000"/>
              </a:lnSpc>
            </a:pPr>
            <a:r>
              <a:rPr lang="ru-RU" sz="2800" b="1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Спасибо за внимание!</a:t>
            </a:r>
            <a:endParaRPr lang="ru-RU" sz="2800" b="1" dirty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091343" y="6334780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dirty="0"/>
              <a:t>Ежегодная актуализация  схемы теплоснабжения города </a:t>
            </a:r>
          </a:p>
          <a:p>
            <a:pPr algn="ctr">
              <a:defRPr/>
            </a:pPr>
            <a:r>
              <a:rPr lang="ru-RU" b="1" dirty="0"/>
              <a:t>Санкт-Петербурга на 2017, 2018, 2019 годы</a:t>
            </a:r>
            <a:endParaRPr lang="ru-RU" dirty="0"/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4294967295"/>
          </p:nvPr>
        </p:nvSpPr>
        <p:spPr>
          <a:xfrm>
            <a:off x="1" y="6316717"/>
            <a:ext cx="1924050" cy="54128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92075" algn="ctr">
              <a:defRPr/>
            </a:pPr>
            <a:fld id="{74AE6560-B16E-451C-B314-4FA6E52BE64D}" type="slidenum">
              <a:rPr lang="ru-RU" sz="170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pPr marL="92075" algn="ctr">
                <a:defRPr/>
              </a:pPr>
              <a:t>27</a:t>
            </a:fld>
            <a:endParaRPr lang="ru-RU" sz="17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3381992"/>
      </p:ext>
    </p:extLst>
  </p:cSld>
  <p:clrMapOvr>
    <a:masterClrMapping/>
  </p:clrMapOvr>
  <p:transition spd="slow" advClick="0" advTm="5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59430" y="0"/>
            <a:ext cx="5236028" cy="1009650"/>
          </a:xfrm>
        </p:spPr>
        <p:txBody>
          <a:bodyPr/>
          <a:lstStyle/>
          <a:p>
            <a:pPr algn="ctr"/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Методы расчета фактических нагрузок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079499"/>
            <a:ext cx="9144000" cy="5197475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Методика расчета </a:t>
            </a:r>
            <a:r>
              <a:rPr lang="ru-RU" dirty="0"/>
              <a:t>фактической потребности в тепловой энергии потребителей </a:t>
            </a:r>
            <a:r>
              <a:rPr lang="ru-RU" dirty="0" smtClean="0"/>
              <a:t>основана </a:t>
            </a:r>
            <a:r>
              <a:rPr lang="ru-RU" dirty="0"/>
              <a:t>на </a:t>
            </a:r>
            <a:r>
              <a:rPr lang="ru-RU" dirty="0" smtClean="0"/>
              <a:t>положениях: </a:t>
            </a:r>
          </a:p>
          <a:p>
            <a:r>
              <a:rPr lang="ru-RU" b="0" dirty="0" smtClean="0"/>
              <a:t>Постановления </a:t>
            </a:r>
            <a:r>
              <a:rPr lang="ru-RU" b="0" dirty="0"/>
              <a:t>Правительства РФ от 18 ноября 2013 г. № </a:t>
            </a:r>
            <a:r>
              <a:rPr lang="ru-RU" b="0" dirty="0" smtClean="0"/>
              <a:t>1034; </a:t>
            </a:r>
          </a:p>
          <a:p>
            <a:r>
              <a:rPr lang="ru-RU" b="0" dirty="0" smtClean="0"/>
              <a:t>Приказа </a:t>
            </a:r>
            <a:r>
              <a:rPr lang="ru-RU" b="0" dirty="0"/>
              <a:t>Минстроя России от 17.03.2014 г. № </a:t>
            </a:r>
            <a:r>
              <a:rPr lang="ru-RU" b="0" dirty="0" smtClean="0"/>
              <a:t>99; </a:t>
            </a:r>
          </a:p>
          <a:p>
            <a:r>
              <a:rPr lang="ru-RU" b="0" dirty="0" smtClean="0"/>
              <a:t>Приказа </a:t>
            </a:r>
            <a:r>
              <a:rPr lang="ru-RU" b="0" dirty="0" err="1"/>
              <a:t>Минрегиона</a:t>
            </a:r>
            <a:r>
              <a:rPr lang="ru-RU" b="0" dirty="0"/>
              <a:t> </a:t>
            </a:r>
            <a:r>
              <a:rPr lang="ru-RU" b="0" dirty="0" smtClean="0"/>
              <a:t>РФ </a:t>
            </a:r>
            <a:r>
              <a:rPr lang="ru-RU" b="0" dirty="0"/>
              <a:t>от 28.12.2009 г. № </a:t>
            </a:r>
            <a:r>
              <a:rPr lang="ru-RU" b="0" dirty="0" smtClean="0"/>
              <a:t>610;</a:t>
            </a:r>
          </a:p>
          <a:p>
            <a:r>
              <a:rPr lang="ru-RU" b="0" dirty="0" smtClean="0"/>
              <a:t>СП 124.1333.2012 Тепловые сети;</a:t>
            </a:r>
          </a:p>
          <a:p>
            <a:r>
              <a:rPr lang="ru-RU" b="0" dirty="0" smtClean="0"/>
              <a:t>СП 131.13330.2011 Строительная климатология. </a:t>
            </a:r>
            <a:endParaRPr lang="ru-RU" b="0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Два метода расчета фактической нагрузки: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b="0" dirty="0"/>
              <a:t>на основании результатов обработки показаний приборов коммерческого учета, установленных на вводах в </a:t>
            </a:r>
            <a:r>
              <a:rPr lang="ru-RU" b="0" dirty="0" smtClean="0"/>
              <a:t>здания;</a:t>
            </a:r>
            <a:endParaRPr lang="en-US" b="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ru-RU" b="0" dirty="0" smtClean="0"/>
              <a:t>на </a:t>
            </a:r>
            <a:r>
              <a:rPr lang="ru-RU" b="0" dirty="0"/>
              <a:t>основании данных отпуска тепловой энергии с коллекторов </a:t>
            </a:r>
            <a:r>
              <a:rPr lang="ru-RU" b="0" dirty="0" smtClean="0"/>
              <a:t>источников.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>
              <a:defRPr/>
            </a:pPr>
            <a:fld id="{1C4EB330-8D57-4037-AD6F-B1B13D35574A}" type="slidenum">
              <a:rPr lang="ru-RU" sz="1600" smtClean="0">
                <a:latin typeface="Arial" panose="020B0604020202020204" pitchFamily="34" charset="0"/>
                <a:cs typeface="Arial" panose="020B0604020202020204" pitchFamily="34" charset="0"/>
              </a:rPr>
              <a:pPr algn="ctr">
                <a:defRPr/>
              </a:pPr>
              <a:t>3</a:t>
            </a:fld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091343" y="6334780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dirty="0"/>
              <a:t>Ежегодная актуализация  схемы теплоснабжения города </a:t>
            </a:r>
          </a:p>
          <a:p>
            <a:pPr algn="ctr">
              <a:defRPr/>
            </a:pPr>
            <a:r>
              <a:rPr lang="ru-RU" b="1" dirty="0"/>
              <a:t>Санкт-Петербурга на 2017, 2018, 2019 годы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17411926"/>
      </p:ext>
    </p:extLst>
  </p:cSld>
  <p:clrMapOvr>
    <a:masterClrMapping/>
  </p:clrMapOvr>
  <p:transition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3572" y="2319721"/>
            <a:ext cx="8954814" cy="1947479"/>
          </a:xfrm>
        </p:spPr>
        <p:txBody>
          <a:bodyPr/>
          <a:lstStyle/>
          <a:p>
            <a:pPr marL="0" indent="0" algn="ctr">
              <a:buNone/>
            </a:pPr>
            <a:r>
              <a:rPr lang="ru-RU" sz="3200" dirty="0" smtClean="0"/>
              <a:t>Метод 1</a:t>
            </a:r>
          </a:p>
          <a:p>
            <a:pPr marL="0" indent="0" algn="ctr">
              <a:buNone/>
            </a:pPr>
            <a:r>
              <a:rPr lang="ru-RU" sz="3200" b="0" dirty="0">
                <a:latin typeface="Arial" panose="020B0604020202020204" pitchFamily="34" charset="0"/>
                <a:cs typeface="Arial" panose="020B0604020202020204" pitchFamily="34" charset="0"/>
              </a:rPr>
              <a:t>расчета фактических нагрузок по данным </a:t>
            </a:r>
            <a:r>
              <a:rPr lang="ru-RU" sz="3200" b="0" dirty="0" smtClean="0">
                <a:latin typeface="Arial" panose="020B0604020202020204" pitchFamily="34" charset="0"/>
                <a:cs typeface="Arial" panose="020B0604020202020204" pitchFamily="34" charset="0"/>
              </a:rPr>
              <a:t>УУТЭ, </a:t>
            </a:r>
            <a:r>
              <a:rPr lang="ru-RU" sz="3200" b="0" dirty="0">
                <a:latin typeface="Arial" panose="020B0604020202020204" pitchFamily="34" charset="0"/>
                <a:cs typeface="Arial" panose="020B0604020202020204" pitchFamily="34" charset="0"/>
              </a:rPr>
              <a:t>установленных </a:t>
            </a:r>
            <a:r>
              <a:rPr lang="ru-RU" sz="3200" b="0" dirty="0" smtClean="0">
                <a:latin typeface="Arial" panose="020B0604020202020204" pitchFamily="34" charset="0"/>
                <a:cs typeface="Arial" panose="020B0604020202020204" pitchFamily="34" charset="0"/>
              </a:rPr>
              <a:t>в ИТП зданий абонентов </a:t>
            </a:r>
            <a:endParaRPr lang="ru-RU" sz="3200" b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>
              <a:defRPr/>
            </a:pPr>
            <a:fld id="{1C4EB330-8D57-4037-AD6F-B1B13D35574A}" type="slidenum">
              <a:rPr lang="ru-RU" b="1" smtClean="0"/>
              <a:pPr algn="ctr">
                <a:defRPr/>
              </a:pPr>
              <a:t>4</a:t>
            </a:fld>
            <a:endParaRPr lang="ru-RU" b="1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Концепция развития системы теплоснабжения Санкт-Петербурга период до 2027 года 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0468591"/>
      </p:ext>
    </p:extLst>
  </p:cSld>
  <p:clrMapOvr>
    <a:masterClrMapping/>
  </p:clrMapOvr>
  <p:transition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59430" y="-1"/>
            <a:ext cx="5236028" cy="1038225"/>
          </a:xfrm>
        </p:spPr>
        <p:txBody>
          <a:bodyPr/>
          <a:lstStyle/>
          <a:p>
            <a:pPr algn="ctr"/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Сущность метода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079500"/>
            <a:ext cx="9144000" cy="5226050"/>
          </a:xfrm>
        </p:spPr>
        <p:txBody>
          <a:bodyPr/>
          <a:lstStyle/>
          <a:p>
            <a:r>
              <a:rPr lang="ru-RU" sz="2400" b="0" dirty="0"/>
              <a:t>Расчетные нагрузки систем отопления и горячего водоснабжения определяются в соответствии с методом, изложенным в Приказе </a:t>
            </a:r>
            <a:r>
              <a:rPr lang="ru-RU" sz="2400" b="0" dirty="0" err="1" smtClean="0"/>
              <a:t>Минрегиона</a:t>
            </a:r>
            <a:r>
              <a:rPr lang="ru-RU" sz="2400" b="0" dirty="0" smtClean="0"/>
              <a:t> РФ от </a:t>
            </a:r>
            <a:r>
              <a:rPr lang="ru-RU" sz="2400" b="0" dirty="0"/>
              <a:t>28.12.2009 г. № 610</a:t>
            </a:r>
            <a:r>
              <a:rPr lang="ru-RU" sz="2400" b="0" dirty="0" smtClean="0"/>
              <a:t>.</a:t>
            </a:r>
          </a:p>
          <a:p>
            <a:r>
              <a:rPr lang="ru-RU" sz="2400" b="0" dirty="0"/>
              <a:t>Сущность метода заключается в том, что тепловую нагрузку систем отопления объекта теплопотребления устанавливают по данным узлов учета тепловой энергии путем перерасчета (приведения) </a:t>
            </a:r>
            <a:r>
              <a:rPr lang="ru-RU" sz="2400" b="0" dirty="0" smtClean="0"/>
              <a:t>к расчетной (проектной) температуре наружного воздуха.</a:t>
            </a:r>
          </a:p>
          <a:p>
            <a:r>
              <a:rPr lang="ru-RU" sz="2400" b="0" dirty="0"/>
              <a:t>С целью определения тепловой нагрузки водяной системы отопления объекта теплопотребления к рассмотрению принимаются данные узлов учета тепловой энергии, установленных у потребителя </a:t>
            </a:r>
            <a:r>
              <a:rPr lang="ru-RU" sz="2400" b="0" dirty="0" smtClean="0"/>
              <a:t>в ИТП зданий.</a:t>
            </a:r>
            <a:endParaRPr lang="ru-RU" sz="2400" b="0" dirty="0"/>
          </a:p>
          <a:p>
            <a:endParaRPr lang="ru-RU" sz="2400" b="0" dirty="0"/>
          </a:p>
          <a:p>
            <a:endParaRPr lang="ru-RU" sz="2400" b="0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>
              <a:defRPr/>
            </a:pPr>
            <a:fld id="{1C4EB330-8D57-4037-AD6F-B1B13D35574A}" type="slidenum">
              <a:rPr lang="ru-RU" sz="1600" smtClean="0">
                <a:latin typeface="Arial" panose="020B0604020202020204" pitchFamily="34" charset="0"/>
                <a:cs typeface="Arial" panose="020B0604020202020204" pitchFamily="34" charset="0"/>
              </a:rPr>
              <a:pPr algn="ctr">
                <a:defRPr/>
              </a:pPr>
              <a:t>5</a:t>
            </a:fld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091343" y="6334780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dirty="0"/>
              <a:t>Ежегодная актуализация  схемы теплоснабжения города </a:t>
            </a:r>
          </a:p>
          <a:p>
            <a:pPr algn="ctr">
              <a:defRPr/>
            </a:pPr>
            <a:r>
              <a:rPr lang="ru-RU" b="1" dirty="0"/>
              <a:t>Санкт-Петербурга на 2017, 2018, 2019 годы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02768864"/>
      </p:ext>
    </p:extLst>
  </p:cSld>
  <p:clrMapOvr>
    <a:masterClrMapping/>
  </p:clrMapOvr>
  <p:transition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0314" y="0"/>
            <a:ext cx="5225143" cy="1009650"/>
          </a:xfrm>
        </p:spPr>
        <p:txBody>
          <a:bodyPr/>
          <a:lstStyle/>
          <a:p>
            <a:pPr algn="ctr"/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Расчет часовой нагрузки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0" y="1089680"/>
                <a:ext cx="9144000" cy="5245100"/>
              </a:xfrm>
            </p:spPr>
            <p:txBody>
              <a:bodyPr/>
              <a:lstStyle/>
              <a:p>
                <a:r>
                  <a:rPr lang="ru-RU" sz="2400" b="0" dirty="0"/>
                  <a:t>Данные о количестве тепловой энергии, направленной в </a:t>
                </a:r>
                <a:r>
                  <a:rPr lang="ru-RU" sz="2400" b="0" dirty="0" err="1"/>
                  <a:t>теплопотребляющую</a:t>
                </a:r>
                <a:r>
                  <a:rPr lang="ru-RU" sz="2400" b="0" dirty="0"/>
                  <a:t> установку объекта теплопотребления за каждый час периода, установленного </a:t>
                </a:r>
                <a:r>
                  <a:rPr lang="ru-RU" sz="2400" i="1" dirty="0"/>
                  <a:t>Правилами</a:t>
                </a:r>
                <a:r>
                  <a:rPr lang="ru-RU" sz="2400" b="0" dirty="0"/>
                  <a:t> </a:t>
                </a:r>
                <a:r>
                  <a:rPr lang="ru-RU" sz="2400" i="1" dirty="0"/>
                  <a:t>Приказа № 610</a:t>
                </a:r>
                <a:r>
                  <a:rPr lang="ru-RU" sz="2400" b="0" dirty="0"/>
                  <a:t>, в целях установления тепловой нагрузки определяются как среднеарифметическое значение за </a:t>
                </a:r>
                <a:r>
                  <a:rPr lang="ru-RU" sz="2400" b="0" i="1" dirty="0"/>
                  <a:t>j</a:t>
                </a:r>
                <a:r>
                  <a:rPr lang="ru-RU" sz="2400" b="0" dirty="0"/>
                  <a:t>-</a:t>
                </a:r>
                <a:r>
                  <a:rPr lang="ru-RU" sz="2400" b="0" dirty="0" err="1"/>
                  <a:t>тые</a:t>
                </a:r>
                <a:r>
                  <a:rPr lang="ru-RU" sz="2400" b="0" dirty="0"/>
                  <a:t> сутки теплопотребления в соответствии с формулой:</a:t>
                </a:r>
              </a:p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ru-RU" sz="2400" b="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b="0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ru-RU" sz="2400" b="0" i="1">
                            <a:latin typeface="Cambria Math" panose="02040503050406030204" pitchFamily="18" charset="0"/>
                          </a:rPr>
                          <m:t>о.</m:t>
                        </m:r>
                        <m:r>
                          <a:rPr lang="en-US" sz="2400" b="0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>
                        <m:r>
                          <a:rPr lang="ru-RU" sz="2400" b="0" i="1">
                            <a:latin typeface="Cambria Math" panose="02040503050406030204" pitchFamily="18" charset="0"/>
                          </a:rPr>
                          <m:t>ч</m:t>
                        </m:r>
                      </m:sup>
                    </m:sSubSup>
                    <m:r>
                      <a:rPr lang="ru-RU" sz="2400" b="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ru-RU" sz="2400" b="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ru-RU" sz="2400" b="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400" b="0" i="1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ru-RU" sz="2400" b="0" i="1">
                                <a:latin typeface="Cambria Math" panose="02040503050406030204" pitchFamily="18" charset="0"/>
                              </a:rPr>
                              <m:t>о.</m:t>
                            </m:r>
                            <m:r>
                              <a:rPr lang="en-US" sz="2400" b="0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  <m:sup>
                            <m:r>
                              <a:rPr lang="ru-RU" sz="2400" b="0" i="1">
                                <a:latin typeface="Cambria Math" panose="02040503050406030204" pitchFamily="18" charset="0"/>
                              </a:rPr>
                              <m:t>сут</m:t>
                            </m:r>
                          </m:sup>
                        </m:sSubSup>
                      </m:num>
                      <m:den>
                        <m:sSub>
                          <m:sSubPr>
                            <m:ctrlPr>
                              <a:rPr lang="ru-RU" sz="2400" b="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2400" b="0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den>
                    </m:f>
                  </m:oMath>
                </a14:m>
                <a:r>
                  <a:rPr lang="ru-RU" sz="2400" b="0" dirty="0"/>
                  <a:t>,                                                                                               </a:t>
                </a:r>
                <a:r>
                  <a:rPr lang="ru-RU" sz="2400" b="0" dirty="0" smtClean="0"/>
                  <a:t>  (1)</a:t>
                </a:r>
                <a:endParaRPr lang="ru-RU" sz="2400" b="0" dirty="0"/>
              </a:p>
              <a:p>
                <a:r>
                  <a:rPr lang="ru-RU" sz="2400" b="0" dirty="0"/>
                  <a:t>где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ru-RU" sz="2400" b="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b="0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ru-RU" sz="2400" b="0" i="1">
                            <a:latin typeface="Cambria Math" panose="02040503050406030204" pitchFamily="18" charset="0"/>
                          </a:rPr>
                          <m:t>о.</m:t>
                        </m:r>
                        <m:r>
                          <a:rPr lang="en-US" sz="2400" b="0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>
                        <m:r>
                          <a:rPr lang="ru-RU" sz="2400" b="0" i="1">
                            <a:latin typeface="Cambria Math" panose="02040503050406030204" pitchFamily="18" charset="0"/>
                          </a:rPr>
                          <m:t>сут</m:t>
                        </m:r>
                      </m:sup>
                    </m:sSubSup>
                  </m:oMath>
                </a14:m>
                <a:r>
                  <a:rPr lang="ru-RU" sz="2400" b="0" dirty="0"/>
                  <a:t> – количество тепла, потребленное за </a:t>
                </a:r>
                <a:r>
                  <a:rPr lang="ru-RU" sz="2400" b="0" i="1" dirty="0"/>
                  <a:t>j</a:t>
                </a:r>
                <a:r>
                  <a:rPr lang="ru-RU" sz="2400" b="0" dirty="0"/>
                  <a:t>-</a:t>
                </a:r>
                <a:r>
                  <a:rPr lang="ru-RU" sz="2400" b="0" dirty="0" err="1"/>
                  <a:t>тые</a:t>
                </a:r>
                <a:r>
                  <a:rPr lang="ru-RU" sz="2400" b="0" dirty="0"/>
                  <a:t>  сутки  на  цели отопления, Гкал/сутки;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2400" b="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sz="2400" b="0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ru-RU" sz="2400" b="0" dirty="0"/>
                  <a:t> – число  часов  в  сутках  (если  прибор функционировал исправно в течение  этих  суток)  либо  число часов исправной  работы прибора учета за </a:t>
                </a:r>
                <a:r>
                  <a:rPr lang="ru-RU" sz="2400" b="0" i="1" dirty="0"/>
                  <a:t>j</a:t>
                </a:r>
                <a:r>
                  <a:rPr lang="ru-RU" sz="2400" b="0" dirty="0"/>
                  <a:t>-</a:t>
                </a:r>
                <a:r>
                  <a:rPr lang="ru-RU" sz="2400" b="0" dirty="0" err="1"/>
                  <a:t>тые</a:t>
                </a:r>
                <a:r>
                  <a:rPr lang="ru-RU" sz="2400" b="0" dirty="0"/>
                  <a:t> сутки.</a:t>
                </a:r>
              </a:p>
              <a:p>
                <a:endParaRPr lang="ru-RU" sz="2400" b="0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1089680"/>
                <a:ext cx="9144000" cy="5245100"/>
              </a:xfrm>
              <a:blipFill rotWithShape="1">
                <a:blip r:embed="rId3"/>
                <a:stretch>
                  <a:fillRect l="-933" t="-81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>
              <a:defRPr/>
            </a:pPr>
            <a:fld id="{1C4EB330-8D57-4037-AD6F-B1B13D35574A}" type="slidenum">
              <a:rPr lang="ru-RU" sz="1600" smtClean="0">
                <a:latin typeface="Arial" panose="020B0604020202020204" pitchFamily="34" charset="0"/>
                <a:cs typeface="Arial" panose="020B0604020202020204" pitchFamily="34" charset="0"/>
              </a:rPr>
              <a:pPr algn="ctr">
                <a:defRPr/>
              </a:pPr>
              <a:t>6</a:t>
            </a:fld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091343" y="6334780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dirty="0"/>
              <a:t>Ежегодная актуализация  схемы теплоснабжения города </a:t>
            </a:r>
          </a:p>
          <a:p>
            <a:pPr algn="ctr">
              <a:defRPr/>
            </a:pPr>
            <a:r>
              <a:rPr lang="ru-RU" b="1" dirty="0"/>
              <a:t>Санкт-Петербурга на 2017, 2018, 2019 годы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18472251"/>
      </p:ext>
    </p:extLst>
  </p:cSld>
  <p:clrMapOvr>
    <a:masterClrMapping/>
  </p:clrMapOvr>
  <p:transition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1200" y="0"/>
            <a:ext cx="5225143" cy="1009650"/>
          </a:xfrm>
        </p:spPr>
        <p:txBody>
          <a:bodyPr/>
          <a:lstStyle/>
          <a:p>
            <a:pPr algn="ctr">
              <a:spcBef>
                <a:spcPts val="600"/>
              </a:spcBef>
            </a:pP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Расчет 1: максимальной 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часовой 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нагрузки системы отопления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0" y="1079500"/>
                <a:ext cx="9144000" cy="5255280"/>
              </a:xfrm>
            </p:spPr>
            <p:txBody>
              <a:bodyPr/>
              <a:lstStyle/>
              <a:p>
                <a:pPr marL="0" indent="0">
                  <a:spcAft>
                    <a:spcPts val="600"/>
                  </a:spcAft>
                  <a:buNone/>
                </a:pPr>
                <a:r>
                  <a:rPr lang="ru-RU" sz="2400" b="0" dirty="0"/>
                  <a:t>Обработанные данные отображают в прямоугольной системе координат</a:t>
                </a:r>
                <a:r>
                  <a:rPr lang="ru-RU" sz="2400" b="0" dirty="0" smtClean="0"/>
                  <a:t>:</a:t>
                </a:r>
              </a:p>
              <a:p>
                <a:pPr marL="0" indent="0">
                  <a:buNone/>
                </a:pPr>
                <a:r>
                  <a:rPr lang="ru-RU" sz="2400" b="0" dirty="0" smtClean="0"/>
                  <a:t>- </a:t>
                </a:r>
                <a:r>
                  <a:rPr lang="ru-RU" sz="2400" b="0" dirty="0"/>
                  <a:t>по оси абсцисс – среднюю за сутки температуру наружного воздуха, ºС,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ru-RU" sz="2400" b="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b="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ru-RU" sz="2400" b="0" i="1">
                            <a:latin typeface="Cambria Math" panose="02040503050406030204" pitchFamily="18" charset="0"/>
                          </a:rPr>
                          <m:t>нар</m:t>
                        </m:r>
                      </m:sub>
                      <m:sup>
                        <m:r>
                          <a:rPr lang="ru-RU" sz="2400" b="0" i="1">
                            <a:latin typeface="Cambria Math" panose="02040503050406030204" pitchFamily="18" charset="0"/>
                          </a:rPr>
                          <m:t>ср</m:t>
                        </m:r>
                      </m:sup>
                    </m:sSubSup>
                  </m:oMath>
                </a14:m>
                <a:r>
                  <a:rPr lang="ru-RU" sz="2400" b="0" dirty="0"/>
                  <a:t>;</a:t>
                </a:r>
              </a:p>
              <a:p>
                <a:pPr>
                  <a:spcAft>
                    <a:spcPts val="600"/>
                  </a:spcAft>
                  <a:buFontTx/>
                  <a:buChar char="-"/>
                </a:pPr>
                <a:r>
                  <a:rPr lang="ru-RU" sz="2400" b="0" dirty="0" smtClean="0"/>
                  <a:t>по </a:t>
                </a:r>
                <a:r>
                  <a:rPr lang="ru-RU" sz="2400" b="0" dirty="0"/>
                  <a:t>оси ординат – среднее за сутки часовое потребление тепловой энергии на цели отопления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ru-RU" sz="2400" b="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acc>
                          <m:accPr>
                            <m:chr m:val="̅"/>
                            <m:ctrlPr>
                              <a:rPr lang="ru-RU" sz="2400" b="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b="0" i="1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</m:acc>
                      </m:e>
                      <m:sub>
                        <m:r>
                          <a:rPr lang="ru-RU" sz="2400" b="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ru-RU" sz="2400" b="0" i="1">
                            <a:latin typeface="Cambria Math" panose="02040503050406030204" pitchFamily="18" charset="0"/>
                          </a:rPr>
                          <m:t>ч</m:t>
                        </m:r>
                      </m:sup>
                    </m:sSubSup>
                  </m:oMath>
                </a14:m>
                <a:r>
                  <a:rPr lang="ru-RU" sz="2400" b="0" dirty="0"/>
                  <a:t>, Гкал/час</a:t>
                </a:r>
                <a:r>
                  <a:rPr lang="ru-RU" sz="2400" b="0" dirty="0" smtClean="0"/>
                  <a:t>.</a:t>
                </a:r>
                <a:endParaRPr lang="ru-RU" sz="2400" b="0" dirty="0"/>
              </a:p>
              <a:p>
                <a:pPr marL="0" indent="0">
                  <a:buNone/>
                </a:pPr>
                <a:r>
                  <a:rPr lang="ru-RU" sz="2400" b="0" dirty="0"/>
                  <a:t>По отображенным данным находят приближенную функциональную линейную зависимость (простую линейную регрессию, позволяющую найти прямую линию, максимально приближенную к точкам данных с узлов учета тепловой энергии) в виде:</a:t>
                </a:r>
              </a:p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ru-RU" sz="2400" b="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acc>
                          <m:accPr>
                            <m:chr m:val="̅"/>
                            <m:ctrlPr>
                              <a:rPr lang="ru-RU" sz="2400" b="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b="0" i="1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</m:acc>
                      </m:e>
                      <m:sub>
                        <m:r>
                          <a:rPr lang="ru-RU" sz="2400" b="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ru-RU" sz="2400" b="0" i="1">
                            <a:latin typeface="Cambria Math" panose="02040503050406030204" pitchFamily="18" charset="0"/>
                          </a:rPr>
                          <m:t>ч</m:t>
                        </m:r>
                      </m:sup>
                    </m:sSubSup>
                    <m:r>
                      <a:rPr lang="ru-RU" sz="2400" b="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ru-RU" sz="2400" b="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ru-RU" sz="2400" b="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ru-RU" sz="2400" b="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ru-RU" sz="2400" b="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2400" b="0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ru-RU" sz="2400" b="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ru-RU" sz="2400" b="0" i="1">
                        <a:latin typeface="Cambria Math" panose="02040503050406030204" pitchFamily="18" charset="0"/>
                      </a:rPr>
                      <m:t>×</m:t>
                    </m:r>
                    <m:sSub>
                      <m:sSubPr>
                        <m:ctrlPr>
                          <a:rPr lang="ru-RU" sz="2400" b="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ru-RU" sz="2400" b="0" i="1">
                            <a:latin typeface="Cambria Math" panose="02040503050406030204" pitchFamily="18" charset="0"/>
                          </a:rPr>
                          <m:t>нар</m:t>
                        </m:r>
                      </m:sub>
                    </m:sSub>
                  </m:oMath>
                </a14:m>
                <a:r>
                  <a:rPr lang="ru-RU" sz="2400" b="0" dirty="0"/>
                  <a:t>,                                                                                </a:t>
                </a:r>
                <a:r>
                  <a:rPr lang="ru-RU" sz="2400" b="0" dirty="0" smtClean="0"/>
                  <a:t>(2)</a:t>
                </a:r>
                <a:endParaRPr lang="ru-RU" sz="2400" b="0" dirty="0"/>
              </a:p>
              <a:p>
                <a:pPr marL="0" indent="0">
                  <a:buNone/>
                </a:pPr>
                <a:r>
                  <a:rPr lang="ru-RU" sz="2400" b="0" dirty="0"/>
                  <a:t>где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400" b="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ru-RU" sz="2400" b="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ru-RU" sz="2400" b="0" dirty="0"/>
                  <a:t> – сдвиг линейной функции относительно начала координат;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ru-RU" sz="2400" b="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2400" b="0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ru-RU" sz="2400" b="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ru-RU" sz="2400" b="0" dirty="0"/>
                  <a:t> – наклон прямой.</a:t>
                </a:r>
              </a:p>
              <a:p>
                <a:endParaRPr lang="ru-RU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1079500"/>
                <a:ext cx="9144000" cy="5255280"/>
              </a:xfrm>
              <a:blipFill rotWithShape="1">
                <a:blip r:embed="rId3"/>
                <a:stretch>
                  <a:fillRect l="-1000" t="-812" r="-73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>
              <a:defRPr/>
            </a:pPr>
            <a:fld id="{1C4EB330-8D57-4037-AD6F-B1B13D35574A}" type="slidenum">
              <a:rPr lang="ru-RU" sz="1600" smtClean="0">
                <a:latin typeface="Arial" panose="020B0604020202020204" pitchFamily="34" charset="0"/>
                <a:cs typeface="Arial" panose="020B0604020202020204" pitchFamily="34" charset="0"/>
              </a:rPr>
              <a:pPr algn="ctr">
                <a:defRPr/>
              </a:pPr>
              <a:t>7</a:t>
            </a:fld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091343" y="6334780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dirty="0"/>
              <a:t>Ежегодная актуализация  схемы теплоснабжения города </a:t>
            </a:r>
          </a:p>
          <a:p>
            <a:pPr algn="ctr">
              <a:defRPr/>
            </a:pPr>
            <a:r>
              <a:rPr lang="ru-RU" b="1" dirty="0"/>
              <a:t>Санкт-Петербурга на 2017, 2018, 2019 годы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69029158"/>
      </p:ext>
    </p:extLst>
  </p:cSld>
  <p:clrMapOvr>
    <a:masterClrMapping/>
  </p:clrMapOvr>
  <p:transition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37658" y="0"/>
            <a:ext cx="5268686" cy="1009650"/>
          </a:xfrm>
        </p:spPr>
        <p:txBody>
          <a:bodyPr/>
          <a:lstStyle/>
          <a:p>
            <a:pPr algn="ctr"/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Расчетные климатические условия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0" y="1079500"/>
                <a:ext cx="9144000" cy="3387725"/>
              </a:xfrm>
            </p:spPr>
            <p:txBody>
              <a:bodyPr/>
              <a:lstStyle/>
              <a:p>
                <a:r>
                  <a:rPr lang="ru-RU" b="0" dirty="0"/>
                  <a:t>Тепловую  нагрузку  водяной  системы отопления объекта теплопотребления вычисляют при подстановке в уравнение </a:t>
                </a:r>
                <a:r>
                  <a:rPr lang="ru-RU" b="0" dirty="0" smtClean="0"/>
                  <a:t>(2</a:t>
                </a:r>
                <a:r>
                  <a:rPr lang="ru-RU" b="0" dirty="0"/>
                  <a:t>) </a:t>
                </a:r>
                <a:r>
                  <a:rPr lang="ru-RU" b="0" dirty="0" smtClean="0"/>
                  <a:t>значения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b="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ru-RU" b="0" i="1">
                            <a:latin typeface="Cambria Math" panose="02040503050406030204" pitchFamily="18" charset="0"/>
                          </a:rPr>
                          <m:t>нар</m:t>
                        </m:r>
                      </m:sub>
                    </m:sSub>
                  </m:oMath>
                </a14:m>
                <a:r>
                  <a:rPr lang="ru-RU" b="0" dirty="0"/>
                  <a:t>  , принимаемого равным значению расчетной температуры наружного воздуха, применяемой для проектирования систем отопления в климатической зоне, где расположен объект теплопотребления (для климатических условий Санкт-Петербурга: </a:t>
                </a:r>
                <a:r>
                  <a:rPr lang="ru-RU" dirty="0"/>
                  <a:t>минус 24 ºС </a:t>
                </a:r>
                <a:r>
                  <a:rPr lang="ru-RU" b="0" dirty="0"/>
                  <a:t>– согласно данным СП 131.13330).</a:t>
                </a:r>
              </a:p>
              <a:p>
                <a:endParaRPr lang="ru-RU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1079500"/>
                <a:ext cx="9144000" cy="3387725"/>
              </a:xfrm>
              <a:blipFill rotWithShape="1">
                <a:blip r:embed="rId3"/>
                <a:stretch>
                  <a:fillRect l="-1000" t="-1619" r="-14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>
              <a:defRPr/>
            </a:pPr>
            <a:fld id="{1C4EB330-8D57-4037-AD6F-B1B13D35574A}" type="slidenum">
              <a:rPr lang="ru-RU" sz="1600" smtClean="0">
                <a:latin typeface="Arial" panose="020B0604020202020204" pitchFamily="34" charset="0"/>
                <a:cs typeface="Arial" panose="020B0604020202020204" pitchFamily="34" charset="0"/>
              </a:rPr>
              <a:pPr algn="ctr">
                <a:defRPr/>
              </a:pPr>
              <a:t>8</a:t>
            </a:fld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091343" y="6334780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dirty="0"/>
              <a:t>Ежегодная актуализация  схемы теплоснабжения города </a:t>
            </a:r>
          </a:p>
          <a:p>
            <a:pPr algn="ctr">
              <a:defRPr/>
            </a:pPr>
            <a:r>
              <a:rPr lang="ru-RU" b="1" dirty="0"/>
              <a:t>Санкт-Петербурга на 2017, 2018, 2019 годы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30677937"/>
      </p:ext>
    </p:extLst>
  </p:cSld>
  <p:clrMapOvr>
    <a:masterClrMapping/>
  </p:clrMapOvr>
  <p:transition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37657" y="0"/>
            <a:ext cx="5246915" cy="1009650"/>
          </a:xfrm>
        </p:spPr>
        <p:txBody>
          <a:bodyPr/>
          <a:lstStyle/>
          <a:p>
            <a:pPr algn="ctr"/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Пример расчета тепловой нагрузки системы отопления объекта теплопотребления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000" b="0" dirty="0"/>
              <a:t>В примере расчета учтены данные с узла учета тепловой энергии объекта теплопотребления за период с 01.01.2014 г. по 01.03.2016 г.</a:t>
            </a:r>
          </a:p>
          <a:p>
            <a:r>
              <a:rPr lang="ru-RU" sz="2000" b="0" dirty="0"/>
              <a:t>Среднесуточные значения тепловой нагрузки системы отопления рассматриваемого многоквартирного дома представлены на </a:t>
            </a:r>
            <a:r>
              <a:rPr lang="ru-RU" sz="2000" b="0" dirty="0" smtClean="0"/>
              <a:t>рисунке:</a:t>
            </a:r>
            <a:endParaRPr lang="ru-RU" sz="2000" b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>
              <a:defRPr/>
            </a:pPr>
            <a:fld id="{1C4EB330-8D57-4037-AD6F-B1B13D35574A}" type="slidenum">
              <a:rPr lang="ru-RU" sz="1600" smtClean="0">
                <a:latin typeface="Arial" panose="020B0604020202020204" pitchFamily="34" charset="0"/>
                <a:cs typeface="Arial" panose="020B0604020202020204" pitchFamily="34" charset="0"/>
              </a:rPr>
              <a:pPr algn="ctr">
                <a:defRPr/>
              </a:pPr>
              <a:t>9</a:t>
            </a:fld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3830982817"/>
              </p:ext>
            </p:extLst>
          </p:nvPr>
        </p:nvGraphicFramePr>
        <p:xfrm>
          <a:off x="1527776" y="2623809"/>
          <a:ext cx="6424613" cy="3462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3091343" y="6334780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dirty="0"/>
              <a:t>Ежегодная актуализация  схемы теплоснабжения города </a:t>
            </a:r>
          </a:p>
          <a:p>
            <a:pPr algn="ctr">
              <a:defRPr/>
            </a:pPr>
            <a:r>
              <a:rPr lang="ru-RU" b="1" dirty="0"/>
              <a:t>Санкт-Петербурга на 2017, 2018, 2019 годы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04178423"/>
      </p:ext>
    </p:extLst>
  </p:cSld>
  <p:clrMapOvr>
    <a:masterClrMapping/>
  </p:clrMapOvr>
  <p:transition>
    <p:wipe/>
  </p:transition>
</p:sld>
</file>

<file path=ppt/theme/theme1.xml><?xml version="1.0" encoding="utf-8"?>
<a:theme xmlns:a="http://schemas.openxmlformats.org/drawingml/2006/main" name="4_Специальное оформление">
  <a:themeElements>
    <a:clrScheme name="4_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4_Специальное оформление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dirty="0" smtClean="0"/>
        </a:defPPr>
      </a:lstStyle>
    </a:txDef>
  </a:objectDefaults>
  <a:extraClrSchemeLst>
    <a:extraClrScheme>
      <a:clrScheme name="4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Специальное оформление 13">
        <a:dk1>
          <a:srgbClr val="2D2015"/>
        </a:dk1>
        <a:lt1>
          <a:srgbClr val="FF00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00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Специальное оформление 14">
        <a:dk1>
          <a:srgbClr val="FFFFFF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DADADA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Специальное оформление 15">
        <a:dk1>
          <a:srgbClr val="FFFFFF"/>
        </a:dk1>
        <a:lt1>
          <a:srgbClr val="FFFFFF"/>
        </a:lt1>
        <a:dk2>
          <a:srgbClr val="FFFFFF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DADADA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5_Специальное оформление">
  <a:themeElements>
    <a:clrScheme name="5_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5_Специальное оформление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5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Специальное оформление 13">
        <a:dk1>
          <a:srgbClr val="2D2015"/>
        </a:dk1>
        <a:lt1>
          <a:srgbClr val="FF00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00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Специальное оформление 14">
        <a:dk1>
          <a:srgbClr val="FFFFFF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DADADA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Специальное оформление 15">
        <a:dk1>
          <a:srgbClr val="FFFFFF"/>
        </a:dk1>
        <a:lt1>
          <a:srgbClr val="FFFFFF"/>
        </a:lt1>
        <a:dk2>
          <a:srgbClr val="FFFFFF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DADADA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6_Специальное оформление">
  <a:themeElements>
    <a:clrScheme name="6_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6_Специальное оформление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6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Специальное оформление 13">
        <a:dk1>
          <a:srgbClr val="2D2015"/>
        </a:dk1>
        <a:lt1>
          <a:srgbClr val="FF00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00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Специальное оформление 14">
        <a:dk1>
          <a:srgbClr val="FFFFFF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DADADA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Специальное оформление 15">
        <a:dk1>
          <a:srgbClr val="FFFFFF"/>
        </a:dk1>
        <a:lt1>
          <a:srgbClr val="FFFFFF"/>
        </a:lt1>
        <a:dk2>
          <a:srgbClr val="FFFFFF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DADADA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7_Специальное оформление">
  <a:themeElements>
    <a:clrScheme name="7_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7_Специальное оформление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7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Специальное оформление 13">
        <a:dk1>
          <a:srgbClr val="2D2015"/>
        </a:dk1>
        <a:lt1>
          <a:srgbClr val="FF00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00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Специальное оформление 14">
        <a:dk1>
          <a:srgbClr val="FFFFFF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DADADA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Специальное оформление 15">
        <a:dk1>
          <a:srgbClr val="FFFFFF"/>
        </a:dk1>
        <a:lt1>
          <a:srgbClr val="FFFFFF"/>
        </a:lt1>
        <a:dk2>
          <a:srgbClr val="FFFFFF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DADADA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8_Специальное оформление">
  <a:themeElements>
    <a:clrScheme name="8_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8_Специальное оформление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8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Специальное оформление 13">
        <a:dk1>
          <a:srgbClr val="2D2015"/>
        </a:dk1>
        <a:lt1>
          <a:srgbClr val="FF00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00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Специальное оформление 14">
        <a:dk1>
          <a:srgbClr val="FFFFFF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DADADA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Специальное оформление 15">
        <a:dk1>
          <a:srgbClr val="FFFFFF"/>
        </a:dk1>
        <a:lt1>
          <a:srgbClr val="FFFFFF"/>
        </a:lt1>
        <a:dk2>
          <a:srgbClr val="FFFFFF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DADADA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9_Специальное оформление">
  <a:themeElements>
    <a:clrScheme name="9_Специальное оформление 4">
      <a:dk1>
        <a:srgbClr val="000000"/>
      </a:dk1>
      <a:lt1>
        <a:srgbClr val="DEF6F1"/>
      </a:lt1>
      <a:dk2>
        <a:srgbClr val="000000"/>
      </a:dk2>
      <a:lt2>
        <a:srgbClr val="969696"/>
      </a:lt2>
      <a:accent1>
        <a:srgbClr val="FFFFFF"/>
      </a:accent1>
      <a:accent2>
        <a:srgbClr val="8DC6FF"/>
      </a:accent2>
      <a:accent3>
        <a:srgbClr val="ECFAF7"/>
      </a:accent3>
      <a:accent4>
        <a:srgbClr val="000000"/>
      </a:accent4>
      <a:accent5>
        <a:srgbClr val="FFFFFF"/>
      </a:accent5>
      <a:accent6>
        <a:srgbClr val="7FB3E7"/>
      </a:accent6>
      <a:hlink>
        <a:srgbClr val="0066CC"/>
      </a:hlink>
      <a:folHlink>
        <a:srgbClr val="00A800"/>
      </a:folHlink>
    </a:clrScheme>
    <a:fontScheme name="9_Специальное оформление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9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Специальное оформление 13">
        <a:dk1>
          <a:srgbClr val="2D2015"/>
        </a:dk1>
        <a:lt1>
          <a:srgbClr val="FF00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00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Специальное оформление 14">
        <a:dk1>
          <a:srgbClr val="FFFFFF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DADADA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Специальное оформление 15">
        <a:dk1>
          <a:srgbClr val="FFFFFF"/>
        </a:dk1>
        <a:lt1>
          <a:srgbClr val="FFFFFF"/>
        </a:lt1>
        <a:dk2>
          <a:srgbClr val="FFFFFF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DADADA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2_Специальное оформление">
  <a:themeElements>
    <a:clrScheme name="2_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Специальное оформление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2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Специальное оформление 13">
        <a:dk1>
          <a:srgbClr val="2D2015"/>
        </a:dk1>
        <a:lt1>
          <a:srgbClr val="FF00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00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Специальное оформление 14">
        <a:dk1>
          <a:srgbClr val="FFFFFF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DADADA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Специальное оформление 15">
        <a:dk1>
          <a:srgbClr val="FFFFFF"/>
        </a:dk1>
        <a:lt1>
          <a:srgbClr val="FFFFFF"/>
        </a:lt1>
        <a:dk2>
          <a:srgbClr val="FFFFFF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DADADA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Слайды для доклада 30.04+</Template>
  <TotalTime>4158</TotalTime>
  <Words>2033</Words>
  <Application>Microsoft Office PowerPoint</Application>
  <PresentationFormat>Экран (4:3)</PresentationFormat>
  <Paragraphs>275</Paragraphs>
  <Slides>27</Slides>
  <Notes>25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7</vt:i4>
      </vt:variant>
      <vt:variant>
        <vt:lpstr>Заголовки слайдов</vt:lpstr>
      </vt:variant>
      <vt:variant>
        <vt:i4>27</vt:i4>
      </vt:variant>
    </vt:vector>
  </HeadingPairs>
  <TitlesOfParts>
    <vt:vector size="41" baseType="lpstr">
      <vt:lpstr>Arial</vt:lpstr>
      <vt:lpstr>Arial Narrow</vt:lpstr>
      <vt:lpstr>Calibri</vt:lpstr>
      <vt:lpstr>Cambria Math</vt:lpstr>
      <vt:lpstr>Symbol</vt:lpstr>
      <vt:lpstr>Times New Roman</vt:lpstr>
      <vt:lpstr>Wingdings</vt:lpstr>
      <vt:lpstr>4_Специальное оформление</vt:lpstr>
      <vt:lpstr>5_Специальное оформление</vt:lpstr>
      <vt:lpstr>6_Специальное оформление</vt:lpstr>
      <vt:lpstr>7_Специальное оформление</vt:lpstr>
      <vt:lpstr>8_Специальное оформление</vt:lpstr>
      <vt:lpstr>9_Специальное оформление</vt:lpstr>
      <vt:lpstr>2_Специальное оформление</vt:lpstr>
      <vt:lpstr>Презентация PowerPoint</vt:lpstr>
      <vt:lpstr>Требования нормативной документации</vt:lpstr>
      <vt:lpstr> Методы расчета фактических нагрузок</vt:lpstr>
      <vt:lpstr>Презентация PowerPoint</vt:lpstr>
      <vt:lpstr> Сущность метода</vt:lpstr>
      <vt:lpstr> Расчет часовой нагрузки</vt:lpstr>
      <vt:lpstr>Расчет 1: максимальной часовой нагрузки системы отопления</vt:lpstr>
      <vt:lpstr> Расчетные климатические условия</vt:lpstr>
      <vt:lpstr>Пример расчета тепловой нагрузки системы отопления объекта теплопотребления</vt:lpstr>
      <vt:lpstr> Пример расчета (продолжение)</vt:lpstr>
      <vt:lpstr> Расчет 2: тепловой нагрузки системы ГВС</vt:lpstr>
      <vt:lpstr>Пример расчета  тепловой нагрузки объекта потребления на ГВС</vt:lpstr>
      <vt:lpstr> Пример расчета (продолжение)</vt:lpstr>
      <vt:lpstr>Описание выполненной работы на объектах в зонах теплоснабжения ТЭЦ ПАО «ТГК-1» с использованием Метода 1</vt:lpstr>
      <vt:lpstr>Описание выполненной работы на объектах в зонах теплоснабжения ТЭЦ ПАО «ТГК-1» с использованием Метода 1</vt:lpstr>
      <vt:lpstr>Преимущества и недостатки определения фактических нагрузок на основании показаний УУТЭ абонентов</vt:lpstr>
      <vt:lpstr>Презентация PowerPoint</vt:lpstr>
      <vt:lpstr>Расчет количества тепловой энергии,  отпущенного источником тепловой энергии</vt:lpstr>
      <vt:lpstr>Фактическая нагрузка источника тепловой энергии</vt:lpstr>
      <vt:lpstr>То же для случая , если расчетная  температура не была достигнута</vt:lpstr>
      <vt:lpstr> Сущность расчета по Методу 2</vt:lpstr>
      <vt:lpstr> Результаты расчета (2016 год)</vt:lpstr>
      <vt:lpstr>Преимущества и недостатки определения фактических нагрузок на основании показаний УУТЭ на источниках тепловой энергии</vt:lpstr>
      <vt:lpstr>Сравнительный анализ методов расчета </vt:lpstr>
      <vt:lpstr> Выводы</vt:lpstr>
      <vt:lpstr> Рекомендации</vt:lpstr>
      <vt:lpstr>Спасибо за внимание!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Ворфоломеев Алексей</dc:creator>
  <cp:lastModifiedBy>Юферев Юрий Владиславович</cp:lastModifiedBy>
  <cp:revision>378</cp:revision>
  <cp:lastPrinted>2016-05-26T12:01:13Z</cp:lastPrinted>
  <dcterms:created xsi:type="dcterms:W3CDTF">2014-05-03T14:29:04Z</dcterms:created>
  <dcterms:modified xsi:type="dcterms:W3CDTF">2017-01-26T10:00:45Z</dcterms:modified>
</cp:coreProperties>
</file>